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427" r:id="rId3"/>
    <p:sldId id="428" r:id="rId4"/>
    <p:sldId id="429" r:id="rId5"/>
    <p:sldId id="430" r:id="rId6"/>
    <p:sldId id="431" r:id="rId7"/>
    <p:sldId id="432" r:id="rId8"/>
    <p:sldId id="433" r:id="rId9"/>
    <p:sldId id="434" r:id="rId10"/>
  </p:sldIdLst>
  <p:sldSz cx="9144000" cy="6858000" type="screen4x3"/>
  <p:notesSz cx="6797675" cy="9926638"/>
  <p:custDataLst>
    <p:tags r:id="rId13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tta Ungermanns" initials="BU" lastIdx="27" clrIdx="5">
    <p:extLst>
      <p:ext uri="{19B8F6BF-5375-455C-9EA6-DF929625EA0E}">
        <p15:presenceInfo xmlns:p15="http://schemas.microsoft.com/office/powerpoint/2012/main" userId="Britta Ungermanns" providerId="None"/>
      </p:ext>
    </p:extLst>
  </p:cmAuthor>
  <p:cmAuthor id="2" name="Eva Brenner - akzente" initials="EB-a" lastIdx="4" clrIdx="4">
    <p:extLst>
      <p:ext uri="{19B8F6BF-5375-455C-9EA6-DF929625EA0E}">
        <p15:presenceInfo xmlns:p15="http://schemas.microsoft.com/office/powerpoint/2012/main" userId="S-1-5-21-390986571-2936094123-3288182945-2358" providerId="AD"/>
      </p:ext>
    </p:extLst>
  </p:cmAuthor>
  <p:cmAuthor id="3" name="Silke Jamer-Flagel" initials="SJ [2]" lastIdx="1" clrIdx="2">
    <p:extLst/>
  </p:cmAuthor>
  <p:cmAuthor id="4" name="s.jamer-flagel@bildungundlernen.at" initials="s" lastIdx="2" clrIdx="3">
    <p:extLst/>
  </p:cmAuthor>
  <p:cmAuthor id="5" name="anna stiftinger" initials="as" lastIdx="1" clrIdx="6">
    <p:extLst>
      <p:ext uri="{19B8F6BF-5375-455C-9EA6-DF929625EA0E}">
        <p15:presenceInfo xmlns:p15="http://schemas.microsoft.com/office/powerpoint/2012/main" userId="0b4f15711a5d1a7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6D13"/>
    <a:srgbClr val="CAF0F3"/>
    <a:srgbClr val="D73268"/>
    <a:srgbClr val="860032"/>
    <a:srgbClr val="B6174B"/>
    <a:srgbClr val="990033"/>
    <a:srgbClr val="FFFFFF"/>
    <a:srgbClr val="808000"/>
    <a:srgbClr val="F896C7"/>
    <a:srgbClr val="6F0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94629" autoAdjust="0"/>
  </p:normalViewPr>
  <p:slideViewPr>
    <p:cSldViewPr>
      <p:cViewPr varScale="1">
        <p:scale>
          <a:sx n="85" d="100"/>
          <a:sy n="85" d="100"/>
        </p:scale>
        <p:origin x="13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46B1A7F-1BC9-4431-A06F-AF919C6C8D32}" type="datetimeFigureOut">
              <a:rPr lang="de-AT"/>
              <a:pPr>
                <a:defRPr/>
              </a:pPr>
              <a:t>02.03.2022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4E0FEF-8413-4FA3-B923-A9A767EA31D9}" type="slidenum">
              <a:rPr lang="de-AT" altLang="de-DE"/>
              <a:pPr>
                <a:defRPr/>
              </a:pPr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3176837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Geneva" pitchFamily="-109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Geneva" pitchFamily="-109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Geneva" pitchFamily="-109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E411D9-2DEE-4B98-AE42-1283DEDD7F0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85846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-109" charset="0"/>
        <a:ea typeface="Geneva" pitchFamily="-109" charset="-128"/>
        <a:cs typeface="Geneva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-109" charset="0"/>
        <a:ea typeface="Geneva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2" descr="02_bogen_powerpoint">
            <a:extLst>
              <a:ext uri="{FF2B5EF4-FFF2-40B4-BE49-F238E27FC236}">
                <a16:creationId xmlns:a16="http://schemas.microsoft.com/office/drawing/2014/main" id="{E30CC229-E2C0-4EF1-B4A3-E27B28E109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9" r="3999" b="30034"/>
          <a:stretch>
            <a:fillRect/>
          </a:stretch>
        </p:blipFill>
        <p:spPr bwMode="auto">
          <a:xfrm>
            <a:off x="0" y="5877321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0862DBB-C283-4191-B43B-5ADA5779C2C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550093" y="5949280"/>
            <a:ext cx="4329477" cy="281196"/>
            <a:chOff x="198162" y="6200715"/>
            <a:chExt cx="8849001" cy="574735"/>
          </a:xfrm>
        </p:grpSpPr>
        <p:pic>
          <p:nvPicPr>
            <p:cNvPr id="10" name="Grafik 12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3" t="3458" r="6705" b="12500"/>
            <a:stretch>
              <a:fillRect/>
            </a:stretch>
          </p:blipFill>
          <p:spPr bwMode="auto">
            <a:xfrm>
              <a:off x="2805610" y="6200715"/>
              <a:ext cx="1908175" cy="50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Grafik 13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56" t="22102" r="11723" b="19743"/>
            <a:stretch>
              <a:fillRect/>
            </a:stretch>
          </p:blipFill>
          <p:spPr bwMode="auto">
            <a:xfrm>
              <a:off x="4972050" y="6308725"/>
              <a:ext cx="1471613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Grafik 14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32" b="6107"/>
            <a:stretch>
              <a:fillRect/>
            </a:stretch>
          </p:blipFill>
          <p:spPr bwMode="auto">
            <a:xfrm>
              <a:off x="6557963" y="6237288"/>
              <a:ext cx="1398587" cy="538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Grafik 15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7988" y="6237288"/>
              <a:ext cx="1019175" cy="538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Grafik 16"/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62" y="6308725"/>
              <a:ext cx="24860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/>
          <a:lstStyle>
            <a:lvl1pPr>
              <a:defRPr lang="de-AT" sz="4400" b="1" dirty="0">
                <a:solidFill>
                  <a:srgbClr val="6F002B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1752600"/>
          </a:xfrm>
        </p:spPr>
        <p:txBody>
          <a:bodyPr/>
          <a:lstStyle>
            <a:lvl1pPr marL="0" indent="0" algn="ctr">
              <a:buNone/>
              <a:defRPr lang="de-AT" sz="2800" b="1" dirty="0">
                <a:solidFill>
                  <a:srgbClr val="746B14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Master-Untertitelformat bearbeiten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6553C9C7-D311-456C-BB34-F550675EFCA5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432275" y="321732"/>
            <a:ext cx="1025925" cy="22694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97B987F-7F46-4889-9DC2-B3D544FDBB9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32024" y="270319"/>
            <a:ext cx="4283992" cy="1120430"/>
          </a:xfrm>
          <a:prstGeom prst="rect">
            <a:avLst/>
          </a:prstGeom>
        </p:spPr>
      </p:pic>
      <p:sp>
        <p:nvSpPr>
          <p:cNvPr id="23" name="Rectangle 13">
            <a:extLst>
              <a:ext uri="{FF2B5EF4-FFF2-40B4-BE49-F238E27FC236}">
                <a16:creationId xmlns:a16="http://schemas.microsoft.com/office/drawing/2014/main" id="{148E9E86-C9E7-4239-8DFE-C4074DCB4F2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97725" y="6353175"/>
            <a:ext cx="13985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9pPr>
          </a:lstStyle>
          <a:p>
            <a:pPr>
              <a:defRPr/>
            </a:pPr>
            <a:r>
              <a:rPr lang="de-DE" altLang="de-DE" sz="1000" b="1" dirty="0">
                <a:solidFill>
                  <a:schemeClr val="bg1"/>
                </a:solidFill>
                <a:latin typeface="Arial" panose="020B0604020202020204" pitchFamily="34" charset="0"/>
              </a:rPr>
              <a:t>www.learnforever.at</a:t>
            </a:r>
          </a:p>
        </p:txBody>
      </p:sp>
    </p:spTree>
    <p:extLst>
      <p:ext uri="{BB962C8B-B14F-4D97-AF65-F5344CB8AC3E}">
        <p14:creationId xmlns:p14="http://schemas.microsoft.com/office/powerpoint/2010/main" val="494422788"/>
      </p:ext>
    </p:extLst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02_bogen_powerpoi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9" r="3999" b="30034"/>
          <a:stretch>
            <a:fillRect/>
          </a:stretch>
        </p:blipFill>
        <p:spPr bwMode="auto">
          <a:xfrm>
            <a:off x="0" y="5876925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-152400" y="1154113"/>
            <a:ext cx="9448800" cy="0"/>
          </a:xfrm>
          <a:prstGeom prst="line">
            <a:avLst/>
          </a:prstGeom>
          <a:noFill/>
          <a:ln w="25400">
            <a:solidFill>
              <a:srgbClr val="746B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" name="Rectangle 13"/>
          <p:cNvSpPr>
            <a:spLocks noChangeArrowheads="1"/>
          </p:cNvSpPr>
          <p:nvPr userDrawn="1"/>
        </p:nvSpPr>
        <p:spPr bwMode="auto">
          <a:xfrm>
            <a:off x="7197725" y="6353175"/>
            <a:ext cx="13985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9pPr>
          </a:lstStyle>
          <a:p>
            <a:pPr>
              <a:defRPr/>
            </a:pPr>
            <a:r>
              <a:rPr lang="de-DE" altLang="de-DE" sz="1000" b="1" dirty="0">
                <a:solidFill>
                  <a:schemeClr val="bg1"/>
                </a:solidFill>
                <a:latin typeface="Arial" panose="020B0604020202020204" pitchFamily="34" charset="0"/>
              </a:rPr>
              <a:t>www.learnforever.at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1556792"/>
            <a:ext cx="7772400" cy="446449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200"/>
            </a:lvl4pPr>
            <a:lvl5pPr>
              <a:defRPr sz="8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970012"/>
          </a:xfrm>
        </p:spPr>
        <p:txBody>
          <a:bodyPr anchor="b"/>
          <a:lstStyle>
            <a:lvl1pPr algn="l">
              <a:defRPr sz="3000"/>
            </a:lvl1pPr>
          </a:lstStyle>
          <a:p>
            <a:r>
              <a:rPr lang="de-DE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8464029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02_bogen_powerpoin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9" r="3999" b="30034"/>
          <a:stretch>
            <a:fillRect/>
          </a:stretch>
        </p:blipFill>
        <p:spPr bwMode="auto">
          <a:xfrm>
            <a:off x="0" y="5876925"/>
            <a:ext cx="9144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3"/>
          <p:cNvSpPr>
            <a:spLocks noChangeArrowheads="1"/>
          </p:cNvSpPr>
          <p:nvPr userDrawn="1"/>
        </p:nvSpPr>
        <p:spPr bwMode="auto">
          <a:xfrm>
            <a:off x="7197725" y="6353175"/>
            <a:ext cx="13985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9pPr>
          </a:lstStyle>
          <a:p>
            <a:pPr>
              <a:defRPr/>
            </a:pPr>
            <a:r>
              <a:rPr lang="de-DE" altLang="de-DE" sz="1000" b="1" dirty="0">
                <a:solidFill>
                  <a:schemeClr val="bg1"/>
                </a:solidFill>
                <a:latin typeface="Arial" panose="020B0604020202020204" pitchFamily="34" charset="0"/>
              </a:rPr>
              <a:t>www.learnforever.at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-152400" y="1154113"/>
            <a:ext cx="9448800" cy="0"/>
          </a:xfrm>
          <a:prstGeom prst="line">
            <a:avLst/>
          </a:prstGeom>
          <a:noFill/>
          <a:ln w="25400">
            <a:solidFill>
              <a:srgbClr val="746B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600" y="187200"/>
            <a:ext cx="7772400" cy="968400"/>
          </a:xfrm>
        </p:spPr>
        <p:txBody>
          <a:bodyPr anchor="b"/>
          <a:lstStyle>
            <a:lvl1pPr algn="l">
              <a:defRPr sz="3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53311539"/>
      </p:ext>
    </p:extLst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81839091"/>
      </p:ext>
    </p:extLst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389688485"/>
      </p:ext>
    </p:extLst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8553452"/>
      </p:ext>
    </p:extLst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5186654"/>
      </p:ext>
    </p:extLst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90009836"/>
      </p:ext>
    </p:extLst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58567251"/>
      </p:ext>
    </p:extLst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10487399"/>
      </p:ext>
    </p:extLst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47244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47244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26661399"/>
      </p:ext>
    </p:extLst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31" name="Rectangle 13"/>
          <p:cNvSpPr>
            <a:spLocks noChangeArrowheads="1"/>
          </p:cNvSpPr>
          <p:nvPr userDrawn="1"/>
        </p:nvSpPr>
        <p:spPr bwMode="auto">
          <a:xfrm>
            <a:off x="7197725" y="6116638"/>
            <a:ext cx="13985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9pPr>
          </a:lstStyle>
          <a:p>
            <a:pPr>
              <a:defRPr/>
            </a:pPr>
            <a:r>
              <a:rPr lang="de-DE" altLang="de-DE" sz="1000" b="1">
                <a:solidFill>
                  <a:schemeClr val="bg1"/>
                </a:solidFill>
                <a:latin typeface="Arial" panose="020B0604020202020204" pitchFamily="34" charset="0"/>
              </a:rPr>
              <a:t>www.learnforever.at</a:t>
            </a:r>
          </a:p>
        </p:txBody>
      </p:sp>
      <p:sp>
        <p:nvSpPr>
          <p:cNvPr id="2" name="Rectangle 9"/>
          <p:cNvSpPr>
            <a:spLocks noChangeArrowheads="1"/>
          </p:cNvSpPr>
          <p:nvPr userDrawn="1"/>
        </p:nvSpPr>
        <p:spPr bwMode="auto">
          <a:xfrm>
            <a:off x="6981825" y="-422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Grande" pitchFamily="-109" charset="0"/>
                <a:ea typeface="Geneva" pitchFamily="-109" charset="-128"/>
              </a:defRPr>
            </a:lvl9pPr>
          </a:lstStyle>
          <a:p>
            <a:pPr>
              <a:defRPr/>
            </a:pPr>
            <a:endParaRPr lang="de-AT" altLang="de-DE"/>
          </a:p>
        </p:txBody>
      </p:sp>
      <p:grpSp>
        <p:nvGrpSpPr>
          <p:cNvPr id="1030" name="Gruppieren 3"/>
          <p:cNvGrpSpPr>
            <a:grpSpLocks/>
          </p:cNvGrpSpPr>
          <p:nvPr userDrawn="1"/>
        </p:nvGrpSpPr>
        <p:grpSpPr bwMode="auto">
          <a:xfrm>
            <a:off x="5652120" y="126535"/>
            <a:ext cx="3287713" cy="712788"/>
            <a:chOff x="5724128" y="34926"/>
            <a:chExt cx="3287429" cy="713174"/>
          </a:xfrm>
        </p:grpSpPr>
        <p:pic>
          <p:nvPicPr>
            <p:cNvPr id="4" name="Picture 8" descr="Logo lfe_Web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9382" y="34926"/>
              <a:ext cx="2162175" cy="47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10"/>
            <p:cNvSpPr>
              <a:spLocks noChangeArrowheads="1"/>
            </p:cNvSpPr>
            <p:nvPr userDrawn="1"/>
          </p:nvSpPr>
          <p:spPr bwMode="auto">
            <a:xfrm>
              <a:off x="5724128" y="471725"/>
              <a:ext cx="228580" cy="276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1pPr>
              <a:lvl2pPr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2pPr>
              <a:lvl3pPr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3pPr>
              <a:lvl4pPr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4pPr>
              <a:lvl5pPr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230563" algn="l"/>
                  <a:tab pos="5851525" algn="r"/>
                </a:tabLst>
                <a:defRPr sz="2400">
                  <a:solidFill>
                    <a:schemeClr val="tx1"/>
                  </a:solidFill>
                  <a:latin typeface="Lucida Grande" pitchFamily="-109" charset="0"/>
                  <a:ea typeface="Geneva" pitchFamily="-109" charset="-128"/>
                </a:defRPr>
              </a:lvl9pPr>
            </a:lstStyle>
            <a:p>
              <a:pPr>
                <a:defRPr/>
              </a:pPr>
              <a:r>
                <a:rPr lang="de-DE" altLang="de-DE" sz="1200" dirty="0">
                  <a:solidFill>
                    <a:srgbClr val="6F002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altLang="de-DE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 spd="slow">
    <p:wheel spokes="8"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746B14"/>
          </a:solidFill>
          <a:latin typeface="Arial" pitchFamily="-96" charset="-128"/>
          <a:ea typeface="Geneva" pitchFamily="-109" charset="-128"/>
          <a:cs typeface="Geneva" pitchFamily="-109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b="1">
          <a:solidFill>
            <a:srgbClr val="50052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50052A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50052A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rgbClr val="50052A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rgbClr val="50052A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rgbClr val="50052A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rgbClr val="50052A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rgbClr val="50052A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000">
          <a:solidFill>
            <a:srgbClr val="50052A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arnforever.at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4.0/deed.d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ferinternet.at/fileadmin/categorized/Materialien/08_Infoblatt_Passwoerter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87524" y="1916832"/>
            <a:ext cx="8568952" cy="2232248"/>
          </a:xfrm>
        </p:spPr>
        <p:txBody>
          <a:bodyPr/>
          <a:lstStyle/>
          <a:p>
            <a:r>
              <a:rPr lang="de-AT" dirty="0" smtClean="0"/>
              <a:t/>
            </a:r>
            <a:br>
              <a:rPr lang="de-AT" dirty="0" smtClean="0"/>
            </a:br>
            <a:r>
              <a:rPr lang="de-AT" dirty="0"/>
              <a:t/>
            </a:r>
            <a:br>
              <a:rPr lang="de-AT" dirty="0"/>
            </a:br>
            <a:r>
              <a:rPr lang="de-AT" dirty="0" smtClean="0"/>
              <a:t>Sicherer Umgang mit Passwörtern </a:t>
            </a:r>
            <a:r>
              <a:rPr lang="de-AT" sz="2800" dirty="0">
                <a:solidFill>
                  <a:srgbClr val="746B14"/>
                </a:solidFill>
              </a:rPr>
              <a:t/>
            </a:r>
            <a:br>
              <a:rPr lang="de-AT" sz="2800" dirty="0">
                <a:solidFill>
                  <a:srgbClr val="746B14"/>
                </a:solidFill>
              </a:rPr>
            </a:br>
            <a:r>
              <a:rPr lang="de-AT" altLang="de-DE" sz="2800" dirty="0">
                <a:solidFill>
                  <a:srgbClr val="756D13"/>
                </a:solidFill>
              </a:rPr>
              <a:t>Wozu braucht es Passwörter?</a:t>
            </a:r>
            <a:br>
              <a:rPr lang="de-AT" altLang="de-DE" sz="2800" dirty="0">
                <a:solidFill>
                  <a:srgbClr val="756D13"/>
                </a:solidFill>
              </a:rPr>
            </a:br>
            <a:r>
              <a:rPr lang="de-AT" altLang="de-DE" sz="2800" dirty="0">
                <a:solidFill>
                  <a:srgbClr val="756D13"/>
                </a:solidFill>
              </a:rPr>
              <a:t>Welche Passwörter sind sicher?</a:t>
            </a:r>
            <a:br>
              <a:rPr lang="de-AT" altLang="de-DE" sz="2800" dirty="0">
                <a:solidFill>
                  <a:srgbClr val="756D13"/>
                </a:solidFill>
              </a:rPr>
            </a:br>
            <a:r>
              <a:rPr lang="de-AT" altLang="de-DE" sz="2800" dirty="0">
                <a:solidFill>
                  <a:srgbClr val="756D13"/>
                </a:solidFill>
              </a:rPr>
              <a:t>Wie bewahre ich Passwörter auf?</a:t>
            </a:r>
            <a:br>
              <a:rPr lang="de-AT" altLang="de-DE" sz="2800" dirty="0">
                <a:solidFill>
                  <a:srgbClr val="756D13"/>
                </a:solidFill>
              </a:rPr>
            </a:br>
            <a:r>
              <a:rPr lang="de-AT" sz="1400" b="0" dirty="0">
                <a:solidFill>
                  <a:srgbClr val="746B14"/>
                </a:solidFill>
              </a:rPr>
              <a:t/>
            </a:r>
            <a:br>
              <a:rPr lang="de-AT" sz="1400" b="0" dirty="0">
                <a:solidFill>
                  <a:srgbClr val="746B14"/>
                </a:solidFill>
              </a:rPr>
            </a:br>
            <a:endParaRPr lang="de-AT" sz="1800" b="0" dirty="0">
              <a:solidFill>
                <a:srgbClr val="746B14"/>
              </a:solidFill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8847F44-0ED9-4693-A068-61CAF793CBA9}"/>
              </a:ext>
            </a:extLst>
          </p:cNvPr>
          <p:cNvGrpSpPr/>
          <p:nvPr/>
        </p:nvGrpSpPr>
        <p:grpSpPr>
          <a:xfrm>
            <a:off x="50354" y="6331410"/>
            <a:ext cx="6048672" cy="376089"/>
            <a:chOff x="2339752" y="6597702"/>
            <a:chExt cx="6048672" cy="376089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D875EA38-B591-4FEE-A5A3-971E8E6F2B8C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6610335"/>
              <a:ext cx="884629" cy="332796"/>
            </a:xfrm>
            <a:prstGeom prst="rect">
              <a:avLst/>
            </a:prstGeom>
          </p:spPr>
        </p:pic>
        <p:sp>
          <p:nvSpPr>
            <p:cNvPr id="5" name="Textfeld 2">
              <a:extLst>
                <a:ext uri="{FF2B5EF4-FFF2-40B4-BE49-F238E27FC236}">
                  <a16:creationId xmlns:a16="http://schemas.microsoft.com/office/drawing/2014/main" id="{ED3FBFAB-73FE-44D3-A08B-1CC43A097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5626" y="6597702"/>
              <a:ext cx="5182798" cy="376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36000" tIns="36000" rIns="36000" bIns="36000" anchor="t" anchorCtr="0">
              <a:noAutofit/>
            </a:bodyPr>
            <a:lstStyle/>
            <a:p>
              <a:r>
                <a:rPr lang="de-DE" sz="800" dirty="0">
                  <a:solidFill>
                    <a:schemeClr val="bg1"/>
                  </a:solidFill>
                </a:rPr>
                <a:t>Anna Stiftinger/Bildungszentrum Saalfelden (</a:t>
              </a:r>
              <a:r>
                <a:rPr lang="de-DE" sz="800" u="sng" dirty="0" err="1">
                  <a:hlinkClick r:id="rId3"/>
                </a:rPr>
                <a:t>www.learnforever.at</a:t>
              </a:r>
              <a:r>
                <a:rPr lang="de-DE" sz="800" dirty="0">
                  <a:solidFill>
                    <a:schemeClr val="bg1"/>
                  </a:solidFill>
                </a:rPr>
                <a:t>), CC BY 4.0 International-Lizenz </a:t>
              </a:r>
              <a:r>
                <a:rPr lang="de-DE" sz="800" u="sng" dirty="0">
                  <a:hlinkClick r:id="rId4"/>
                </a:rPr>
                <a:t>https://</a:t>
              </a:r>
              <a:r>
                <a:rPr lang="de-DE" sz="800" u="sng" dirty="0" err="1">
                  <a:hlinkClick r:id="rId4"/>
                </a:rPr>
                <a:t>creativecommons.org</a:t>
              </a:r>
              <a:r>
                <a:rPr lang="de-DE" sz="800" u="sng" dirty="0">
                  <a:hlinkClick r:id="rId4"/>
                </a:rPr>
                <a:t>/</a:t>
              </a:r>
              <a:r>
                <a:rPr lang="de-DE" sz="800" u="sng" dirty="0" err="1">
                  <a:hlinkClick r:id="rId4"/>
                </a:rPr>
                <a:t>licenses</a:t>
              </a:r>
              <a:r>
                <a:rPr lang="de-DE" sz="800" u="sng" dirty="0">
                  <a:hlinkClick r:id="rId4"/>
                </a:rPr>
                <a:t>/</a:t>
              </a:r>
              <a:r>
                <a:rPr lang="de-DE" sz="800" u="sng" dirty="0" err="1">
                  <a:hlinkClick r:id="rId4"/>
                </a:rPr>
                <a:t>by</a:t>
              </a:r>
              <a:r>
                <a:rPr lang="de-DE" sz="800" u="sng" dirty="0">
                  <a:hlinkClick r:id="rId4"/>
                </a:rPr>
                <a:t>/4.0/</a:t>
              </a:r>
              <a:r>
                <a:rPr lang="de-DE" sz="800" u="sng" dirty="0" err="1">
                  <a:hlinkClick r:id="rId4"/>
                </a:rPr>
                <a:t>deed.de</a:t>
              </a:r>
              <a:r>
                <a:rPr lang="de-DE" sz="800" dirty="0"/>
                <a:t> </a:t>
              </a:r>
              <a:endParaRPr lang="de-AT" sz="800" dirty="0"/>
            </a:p>
          </p:txBody>
        </p:sp>
      </p:grpSp>
    </p:spTree>
  </p:cSld>
  <p:clrMapOvr>
    <a:masterClrMapping/>
  </p:clrMapOvr>
  <p:transition spd="slow"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Inhaltsplatzhalter 1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4464050"/>
          </a:xfrm>
        </p:spPr>
        <p:txBody>
          <a:bodyPr/>
          <a:lstStyle/>
          <a:p>
            <a:r>
              <a:rPr lang="de-AT" altLang="de-DE" sz="2000" dirty="0" smtClean="0"/>
              <a:t>Wie ein </a:t>
            </a:r>
            <a:r>
              <a:rPr lang="de-AT" altLang="de-DE" sz="2000" dirty="0"/>
              <a:t>Schlüssel zur </a:t>
            </a:r>
            <a:r>
              <a:rPr lang="de-AT" altLang="de-DE" sz="2000" dirty="0" smtClean="0"/>
              <a:t>Wohnung</a:t>
            </a:r>
            <a:br>
              <a:rPr lang="de-AT" altLang="de-DE" sz="2000" dirty="0" smtClean="0"/>
            </a:br>
            <a:endParaRPr lang="de-AT" altLang="de-DE" sz="2000" dirty="0"/>
          </a:p>
          <a:p>
            <a:r>
              <a:rPr lang="de-AT" altLang="de-DE" sz="2000" dirty="0"/>
              <a:t>Schutz vor a</a:t>
            </a:r>
            <a:r>
              <a:rPr lang="de-AT" altLang="de-DE" sz="2000" dirty="0" smtClean="0"/>
              <a:t>nderen</a:t>
            </a:r>
            <a:r>
              <a:rPr lang="de-AT" altLang="de-DE" sz="2000" dirty="0"/>
              <a:t>, vor „Einbruch“ und </a:t>
            </a:r>
            <a:r>
              <a:rPr lang="de-AT" altLang="de-DE" sz="2000" dirty="0" smtClean="0"/>
              <a:t>Betrug</a:t>
            </a:r>
            <a:br>
              <a:rPr lang="de-AT" altLang="de-DE" sz="2000" dirty="0" smtClean="0"/>
            </a:br>
            <a:endParaRPr lang="de-AT" altLang="de-DE" sz="2000" dirty="0"/>
          </a:p>
          <a:p>
            <a:r>
              <a:rPr lang="de-AT" altLang="de-DE" sz="2000" dirty="0"/>
              <a:t>Wie der Pinncode bei der </a:t>
            </a:r>
            <a:r>
              <a:rPr lang="de-AT" altLang="de-DE" sz="2000" dirty="0" smtClean="0"/>
              <a:t>Bankomatkarte</a:t>
            </a:r>
            <a:br>
              <a:rPr lang="de-AT" altLang="de-DE" sz="2000" dirty="0" smtClean="0"/>
            </a:br>
            <a:endParaRPr lang="de-AT" altLang="de-DE" sz="2000" dirty="0" smtClean="0"/>
          </a:p>
          <a:p>
            <a:r>
              <a:rPr lang="de-AT" altLang="de-DE" sz="2000" dirty="0" smtClean="0"/>
              <a:t>Sie werden für alle Online-Dienste gebraucht:</a:t>
            </a:r>
          </a:p>
          <a:p>
            <a:pPr lvl="1"/>
            <a:r>
              <a:rPr lang="de-AT" altLang="de-DE" sz="1800" dirty="0" smtClean="0"/>
              <a:t>E-Mails</a:t>
            </a:r>
          </a:p>
          <a:p>
            <a:pPr lvl="1"/>
            <a:r>
              <a:rPr lang="de-AT" altLang="de-DE" sz="1800" dirty="0" smtClean="0"/>
              <a:t>Verkaufs-Apps wie Willhaben</a:t>
            </a:r>
          </a:p>
          <a:p>
            <a:pPr lvl="1"/>
            <a:r>
              <a:rPr lang="de-AT" altLang="de-DE" sz="1800" dirty="0" smtClean="0"/>
              <a:t>Fitness-Apps</a:t>
            </a:r>
          </a:p>
          <a:p>
            <a:pPr lvl="1"/>
            <a:r>
              <a:rPr lang="de-AT" altLang="de-DE" sz="1800" dirty="0" smtClean="0"/>
              <a:t>Online-Banking</a:t>
            </a:r>
          </a:p>
          <a:p>
            <a:pPr lvl="1"/>
            <a:r>
              <a:rPr lang="de-AT" altLang="de-DE" sz="1800" dirty="0" smtClean="0"/>
              <a:t>Online-Einkaufen</a:t>
            </a:r>
          </a:p>
          <a:p>
            <a:pPr lvl="1"/>
            <a:r>
              <a:rPr lang="de-AT" altLang="de-DE" sz="1800" dirty="0" smtClean="0"/>
              <a:t>…</a:t>
            </a:r>
            <a:endParaRPr lang="de-AT" altLang="de-DE" sz="1800" dirty="0"/>
          </a:p>
        </p:txBody>
      </p:sp>
      <p:sp>
        <p:nvSpPr>
          <p:cNvPr id="6147" name="Titel 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969962"/>
          </a:xfrm>
        </p:spPr>
        <p:txBody>
          <a:bodyPr/>
          <a:lstStyle/>
          <a:p>
            <a:r>
              <a:rPr lang="de-AT" altLang="de-DE" dirty="0"/>
              <a:t>Wozu brauchen wir Passwörter?</a:t>
            </a:r>
          </a:p>
        </p:txBody>
      </p:sp>
    </p:spTree>
    <p:extLst>
      <p:ext uri="{BB962C8B-B14F-4D97-AF65-F5344CB8AC3E}">
        <p14:creationId xmlns:p14="http://schemas.microsoft.com/office/powerpoint/2010/main" val="334144546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Inhaltsplatzhalter 1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4464050"/>
          </a:xfrm>
        </p:spPr>
        <p:txBody>
          <a:bodyPr/>
          <a:lstStyle/>
          <a:p>
            <a:r>
              <a:rPr lang="de-AT" altLang="de-DE" dirty="0" smtClean="0"/>
              <a:t>Besonders </a:t>
            </a:r>
            <a:r>
              <a:rPr lang="de-AT" altLang="de-DE" dirty="0"/>
              <a:t>wichtig sind diese für das Bezahlen im Internet, </a:t>
            </a:r>
            <a:r>
              <a:rPr lang="de-AT" altLang="de-DE" dirty="0" smtClean="0"/>
              <a:t>damit niemand</a:t>
            </a:r>
          </a:p>
          <a:p>
            <a:endParaRPr lang="de-AT" altLang="de-DE" dirty="0"/>
          </a:p>
          <a:p>
            <a:pPr lvl="1"/>
            <a:r>
              <a:rPr lang="de-AT" altLang="de-DE" sz="1800" dirty="0"/>
              <a:t>in meinem Namen einkaufen oder bezahlen kann,</a:t>
            </a:r>
          </a:p>
          <a:p>
            <a:pPr lvl="1"/>
            <a:r>
              <a:rPr lang="de-AT" altLang="de-DE" sz="1800" dirty="0" smtClean="0"/>
              <a:t>von </a:t>
            </a:r>
            <a:r>
              <a:rPr lang="de-AT" altLang="de-DE" sz="1800" dirty="0"/>
              <a:t>meinem Konto Geld überweisen kann,</a:t>
            </a:r>
          </a:p>
          <a:p>
            <a:pPr lvl="1"/>
            <a:r>
              <a:rPr lang="de-AT" altLang="de-DE" sz="1800" dirty="0" smtClean="0"/>
              <a:t>meine </a:t>
            </a:r>
            <a:r>
              <a:rPr lang="de-AT" altLang="de-DE" sz="1800" dirty="0"/>
              <a:t>Bank- oder Kreditkarte benutzen kann.</a:t>
            </a:r>
          </a:p>
        </p:txBody>
      </p:sp>
      <p:sp>
        <p:nvSpPr>
          <p:cNvPr id="6147" name="Titel 2"/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969962"/>
          </a:xfrm>
        </p:spPr>
        <p:txBody>
          <a:bodyPr/>
          <a:lstStyle/>
          <a:p>
            <a:r>
              <a:rPr lang="de-AT" altLang="de-DE" dirty="0"/>
              <a:t>Wozu brauchen wir Passwörter?</a:t>
            </a:r>
          </a:p>
        </p:txBody>
      </p:sp>
    </p:spTree>
    <p:extLst>
      <p:ext uri="{BB962C8B-B14F-4D97-AF65-F5344CB8AC3E}">
        <p14:creationId xmlns:p14="http://schemas.microsoft.com/office/powerpoint/2010/main" val="298474254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000" dirty="0" smtClean="0"/>
              <a:t>Passwörter </a:t>
            </a:r>
            <a:r>
              <a:rPr lang="de-AT" sz="2000" dirty="0"/>
              <a:t>enthalten keine persönlichen Informationen</a:t>
            </a:r>
          </a:p>
          <a:p>
            <a:pPr lvl="1"/>
            <a:r>
              <a:rPr lang="de-AT" sz="1800" dirty="0"/>
              <a:t>Keine Namen: </a:t>
            </a:r>
            <a:r>
              <a:rPr lang="de-AT" sz="1800" dirty="0" smtClean="0"/>
              <a:t>eigener Name oder Name von Verwandten </a:t>
            </a:r>
            <a:r>
              <a:rPr lang="de-AT" sz="1800" dirty="0"/>
              <a:t>…</a:t>
            </a:r>
          </a:p>
          <a:p>
            <a:pPr lvl="1"/>
            <a:r>
              <a:rPr lang="de-AT" sz="1800" dirty="0"/>
              <a:t>Keine Jahreszahlen, </a:t>
            </a:r>
            <a:r>
              <a:rPr lang="de-AT" sz="1800" dirty="0" smtClean="0"/>
              <a:t>Geburtstage …</a:t>
            </a:r>
          </a:p>
          <a:p>
            <a:pPr marL="457200" lvl="1" indent="0">
              <a:buNone/>
            </a:pPr>
            <a:endParaRPr lang="de-AT" sz="1600" dirty="0"/>
          </a:p>
          <a:p>
            <a:r>
              <a:rPr lang="de-AT" sz="2000" dirty="0" smtClean="0"/>
              <a:t>Sie bestehen aus mindestens </a:t>
            </a:r>
            <a:r>
              <a:rPr lang="de-AT" sz="2000" dirty="0"/>
              <a:t>8 Zeichen</a:t>
            </a:r>
          </a:p>
          <a:p>
            <a:pPr lvl="1"/>
            <a:r>
              <a:rPr lang="de-AT" sz="1800" dirty="0"/>
              <a:t>Aber: </a:t>
            </a:r>
            <a:r>
              <a:rPr lang="de-AT" sz="1800" dirty="0" smtClean="0"/>
              <a:t>12 </a:t>
            </a:r>
            <a:r>
              <a:rPr lang="de-AT" sz="1800" dirty="0"/>
              <a:t>oder 16 </a:t>
            </a:r>
            <a:r>
              <a:rPr lang="de-AT" sz="1800" dirty="0" smtClean="0"/>
              <a:t>Zeichen sind </a:t>
            </a:r>
            <a:r>
              <a:rPr lang="de-AT" sz="1800" dirty="0"/>
              <a:t>noch viel sicherer</a:t>
            </a:r>
            <a:r>
              <a:rPr lang="de-AT" sz="1800" dirty="0" smtClean="0"/>
              <a:t>.</a:t>
            </a:r>
          </a:p>
          <a:p>
            <a:pPr lvl="1"/>
            <a:endParaRPr lang="de-AT" sz="1800" dirty="0"/>
          </a:p>
          <a:p>
            <a:r>
              <a:rPr lang="de-AT" sz="2000" dirty="0"/>
              <a:t>Verwenden Sie stets eine Mischung aus Zahlen, Zeichen, Großbuchstaben und Kleinbuchstaben</a:t>
            </a:r>
          </a:p>
          <a:p>
            <a:pPr lvl="1"/>
            <a:r>
              <a:rPr lang="de-AT" sz="1600" dirty="0"/>
              <a:t>Z. B. </a:t>
            </a:r>
            <a:r>
              <a:rPr lang="de-AT" sz="1600" dirty="0" smtClean="0"/>
              <a:t>      8MuZ(io-Kla$Psi7</a:t>
            </a:r>
            <a:endParaRPr lang="de-AT" sz="1600" dirty="0"/>
          </a:p>
          <a:p>
            <a:pPr marL="457200" lvl="1" indent="0">
              <a:buNone/>
            </a:pPr>
            <a:endParaRPr lang="de-AT" sz="18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Passwort-Sicherheit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645032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000" dirty="0" smtClean="0"/>
              <a:t>Verwenden Sie keine </a:t>
            </a:r>
            <a:r>
              <a:rPr lang="de-AT" sz="2000" dirty="0"/>
              <a:t>Zahlenreihen oder Buchstabenreihen von der </a:t>
            </a:r>
            <a:r>
              <a:rPr lang="de-AT" sz="2000" dirty="0" smtClean="0"/>
              <a:t>Tastatur verwenden.</a:t>
            </a:r>
            <a:endParaRPr lang="de-AT" sz="2000" dirty="0"/>
          </a:p>
          <a:p>
            <a:pPr lvl="1"/>
            <a:r>
              <a:rPr lang="de-AT" sz="1600" dirty="0"/>
              <a:t>Also kein 1234 oder </a:t>
            </a:r>
            <a:r>
              <a:rPr lang="de-AT" sz="1600" dirty="0" smtClean="0"/>
              <a:t>asdf oder abcd oder 1111 oder aaaabbbb</a:t>
            </a:r>
          </a:p>
          <a:p>
            <a:pPr lvl="1"/>
            <a:endParaRPr lang="de-AT" sz="1600" dirty="0"/>
          </a:p>
          <a:p>
            <a:r>
              <a:rPr lang="de-AT" sz="2000" dirty="0" smtClean="0"/>
              <a:t>Sagen Sie das Passwort niemandem weiter.</a:t>
            </a:r>
          </a:p>
          <a:p>
            <a:endParaRPr lang="de-AT" sz="2000" dirty="0"/>
          </a:p>
          <a:p>
            <a:r>
              <a:rPr lang="de-AT" sz="2000" dirty="0" smtClean="0"/>
              <a:t>Verwenden Sie überall </a:t>
            </a:r>
            <a:r>
              <a:rPr lang="de-AT" sz="2000" dirty="0"/>
              <a:t>ein anderes </a:t>
            </a:r>
            <a:r>
              <a:rPr lang="de-AT" sz="2000" dirty="0" smtClean="0"/>
              <a:t>Passwort.</a:t>
            </a:r>
          </a:p>
          <a:p>
            <a:endParaRPr lang="de-AT" sz="2000" dirty="0"/>
          </a:p>
          <a:p>
            <a:r>
              <a:rPr lang="de-AT" sz="2000" dirty="0" smtClean="0"/>
              <a:t>Ändern Sie Ihre Passwörter regelmäßig.</a:t>
            </a:r>
          </a:p>
          <a:p>
            <a:endParaRPr lang="de-AT" sz="20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Wichtige Hinweise für sichere Passwörter</a:t>
            </a:r>
          </a:p>
        </p:txBody>
      </p:sp>
    </p:spTree>
    <p:extLst>
      <p:ext uri="{BB962C8B-B14F-4D97-AF65-F5344CB8AC3E}">
        <p14:creationId xmlns:p14="http://schemas.microsoft.com/office/powerpoint/2010/main" val="383271487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1800" dirty="0" smtClean="0"/>
              <a:t>Die Zwei-Faktor-Authentifizierung ist besonders sicher. Sie heißt auch: </a:t>
            </a:r>
            <a:endParaRPr lang="de-AT" sz="1800" dirty="0"/>
          </a:p>
          <a:p>
            <a:pPr lvl="1"/>
            <a:r>
              <a:rPr lang="de-AT" sz="1600" dirty="0"/>
              <a:t>Zwei-Schritte-Authentifizierung</a:t>
            </a:r>
          </a:p>
          <a:p>
            <a:pPr lvl="1"/>
            <a:r>
              <a:rPr lang="de-AT" sz="1600" dirty="0"/>
              <a:t>Zwei-Wege-Authentifizierung</a:t>
            </a:r>
          </a:p>
          <a:p>
            <a:pPr lvl="1"/>
            <a:endParaRPr lang="de-AT" sz="1600" dirty="0"/>
          </a:p>
          <a:p>
            <a:r>
              <a:rPr lang="de-AT" sz="1800" dirty="0" smtClean="0"/>
              <a:t>Bedeutet die Verwendung von zwei Apps oder zwei Geräten, um sich anzumelden oder </a:t>
            </a:r>
            <a:r>
              <a:rPr lang="de-AT" sz="1800" dirty="0"/>
              <a:t>um eine Zahlung zu bestätigen.</a:t>
            </a:r>
          </a:p>
          <a:p>
            <a:pPr lvl="1"/>
            <a:endParaRPr lang="de-AT" sz="16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Zwei-Faktor-Authentifizierung</a:t>
            </a:r>
          </a:p>
        </p:txBody>
      </p:sp>
    </p:spTree>
    <p:extLst>
      <p:ext uri="{BB962C8B-B14F-4D97-AF65-F5344CB8AC3E}">
        <p14:creationId xmlns:p14="http://schemas.microsoft.com/office/powerpoint/2010/main" val="24399567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1800" dirty="0" smtClean="0"/>
              <a:t>Es </a:t>
            </a:r>
            <a:r>
              <a:rPr lang="de-AT" sz="1800" dirty="0"/>
              <a:t>gibt mehrere Möglichkeiten:</a:t>
            </a:r>
            <a:br>
              <a:rPr lang="de-AT" sz="1800" dirty="0"/>
            </a:br>
            <a:r>
              <a:rPr lang="de-AT" sz="1800" dirty="0"/>
              <a:t>zuerst immer die Anmeldung auf der Webseite oder in der App, </a:t>
            </a:r>
            <a:r>
              <a:rPr lang="de-AT" sz="1800" dirty="0" smtClean="0"/>
              <a:t>dann müssen Sie </a:t>
            </a:r>
            <a:endParaRPr lang="de-AT" sz="1800" dirty="0"/>
          </a:p>
          <a:p>
            <a:pPr lvl="1"/>
            <a:r>
              <a:rPr lang="de-AT" sz="1600" dirty="0" smtClean="0"/>
              <a:t>einen Code eingeben, den Sie per SMS bekommen, oder </a:t>
            </a:r>
          </a:p>
          <a:p>
            <a:pPr lvl="1"/>
            <a:endParaRPr lang="de-AT" sz="1600" dirty="0"/>
          </a:p>
          <a:p>
            <a:pPr lvl="1"/>
            <a:r>
              <a:rPr lang="de-AT" sz="1600" dirty="0" smtClean="0"/>
              <a:t>auf einen Link tippen, den Sie per E-Mail bekommen haben, oder</a:t>
            </a:r>
          </a:p>
          <a:p>
            <a:pPr lvl="1"/>
            <a:endParaRPr lang="de-AT" sz="1600" dirty="0"/>
          </a:p>
          <a:p>
            <a:pPr lvl="1"/>
            <a:r>
              <a:rPr lang="de-AT" sz="1600" dirty="0" smtClean="0"/>
              <a:t>eine weitere App verwenden, um sich anzumelden (z. B. Handysignatur) oder um die Bezahlung noch einmal zu bestätigen (z. B. Kreditkarte)</a:t>
            </a:r>
            <a:endParaRPr lang="de-AT" sz="16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Zwei-Faktor-Authentifizierung</a:t>
            </a:r>
          </a:p>
        </p:txBody>
      </p:sp>
    </p:spTree>
    <p:extLst>
      <p:ext uri="{BB962C8B-B14F-4D97-AF65-F5344CB8AC3E}">
        <p14:creationId xmlns:p14="http://schemas.microsoft.com/office/powerpoint/2010/main" val="372922401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1800" dirty="0" smtClean="0"/>
              <a:t>Wichtig: Passwörter nicht </a:t>
            </a:r>
            <a:r>
              <a:rPr lang="de-AT" sz="1800" dirty="0"/>
              <a:t>in einer Notiz oder im Kalender am </a:t>
            </a:r>
            <a:r>
              <a:rPr lang="de-AT" sz="1800" dirty="0" smtClean="0"/>
              <a:t>Smartphone, </a:t>
            </a:r>
            <a:r>
              <a:rPr lang="de-AT" sz="1800" dirty="0"/>
              <a:t>Tablet oder Computer speichern</a:t>
            </a:r>
          </a:p>
          <a:p>
            <a:pPr lvl="1"/>
            <a:r>
              <a:rPr lang="de-AT" sz="1600" dirty="0" smtClean="0"/>
              <a:t>Wenn </a:t>
            </a:r>
            <a:r>
              <a:rPr lang="de-AT" sz="1600" dirty="0"/>
              <a:t>das Gerät gestohlen </a:t>
            </a:r>
            <a:r>
              <a:rPr lang="de-AT" sz="1600" dirty="0" smtClean="0"/>
              <a:t>wird oder verloren geht, ist auch die Liste mit den Passwörtern weg!</a:t>
            </a:r>
            <a:endParaRPr lang="de-AT" sz="1600" dirty="0"/>
          </a:p>
          <a:p>
            <a:endParaRPr lang="de-AT" sz="1800" dirty="0" smtClean="0"/>
          </a:p>
          <a:p>
            <a:r>
              <a:rPr lang="de-AT" sz="1800" dirty="0" smtClean="0"/>
              <a:t>Aufschreiben </a:t>
            </a:r>
            <a:r>
              <a:rPr lang="de-AT" sz="1800" dirty="0"/>
              <a:t>und an einem sicheren Ort aufheben </a:t>
            </a:r>
          </a:p>
          <a:p>
            <a:pPr lvl="1"/>
            <a:r>
              <a:rPr lang="de-AT" sz="1600" dirty="0" smtClean="0"/>
              <a:t>Nicht sicher: Schreibtischlade, offen auf dem Schreibtisch liegen lassen, in der Geldtasche mittragen, im Papierkalender notieren</a:t>
            </a:r>
            <a:endParaRPr lang="de-AT" sz="1600" dirty="0"/>
          </a:p>
          <a:p>
            <a:endParaRPr lang="de-AT" sz="1800" dirty="0" smtClean="0"/>
          </a:p>
          <a:p>
            <a:r>
              <a:rPr lang="de-AT" sz="1800" dirty="0" smtClean="0"/>
              <a:t>Passwort-Manager </a:t>
            </a:r>
            <a:r>
              <a:rPr lang="de-AT" sz="1800" dirty="0"/>
              <a:t>nutzen</a:t>
            </a:r>
          </a:p>
          <a:p>
            <a:pPr lvl="1"/>
            <a:r>
              <a:rPr lang="de-AT" sz="1600" dirty="0" smtClean="0"/>
              <a:t>Diese sind </a:t>
            </a:r>
            <a:r>
              <a:rPr lang="de-AT" sz="1600" dirty="0"/>
              <a:t>besonders sichere Online-Dienste zum Speichern von Passwörtern in einer Cloud, also auf einem Computer im </a:t>
            </a:r>
            <a:r>
              <a:rPr lang="de-AT" sz="1600" dirty="0" smtClean="0"/>
              <a:t>Internet.</a:t>
            </a:r>
          </a:p>
          <a:p>
            <a:pPr lvl="1"/>
            <a:r>
              <a:rPr lang="de-AT" sz="1600" dirty="0" smtClean="0"/>
              <a:t>Unabhängige Passwort-Manager </a:t>
            </a:r>
            <a:r>
              <a:rPr lang="de-AT" sz="1600" dirty="0"/>
              <a:t>sind gratis und trotzdem </a:t>
            </a:r>
            <a:r>
              <a:rPr lang="de-AT" sz="1800" dirty="0"/>
              <a:t>sicher. </a:t>
            </a:r>
            <a:r>
              <a:rPr lang="de-AT" sz="1600" dirty="0"/>
              <a:t>Z. B. LastPass: </a:t>
            </a:r>
            <a:br>
              <a:rPr lang="de-AT" sz="1600" dirty="0"/>
            </a:br>
            <a:r>
              <a:rPr lang="de-AT" sz="1600" dirty="0"/>
              <a:t>https://www.lastpass.com/de/</a:t>
            </a:r>
          </a:p>
          <a:p>
            <a:pPr lvl="1"/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Wie </a:t>
            </a:r>
            <a:r>
              <a:rPr lang="de-AT" dirty="0" smtClean="0"/>
              <a:t>können Sie sich Passwörter </a:t>
            </a:r>
            <a:r>
              <a:rPr lang="de-AT" dirty="0"/>
              <a:t>merken?</a:t>
            </a:r>
          </a:p>
        </p:txBody>
      </p:sp>
    </p:spTree>
    <p:extLst>
      <p:ext uri="{BB962C8B-B14F-4D97-AF65-F5344CB8AC3E}">
        <p14:creationId xmlns:p14="http://schemas.microsoft.com/office/powerpoint/2010/main" val="116338201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Safer </a:t>
            </a:r>
            <a:r>
              <a:rPr lang="de-AT" dirty="0"/>
              <a:t>Internet:</a:t>
            </a:r>
            <a:br>
              <a:rPr lang="de-AT" dirty="0"/>
            </a:br>
            <a:r>
              <a:rPr lang="de-AT" sz="2000" dirty="0">
                <a:hlinkClick r:id="rId2"/>
              </a:rPr>
              <a:t>https://www.saferinternet.at/fileadmin/categorized/Materialien/08_Infoblatt_Passwoerter.pdf</a:t>
            </a:r>
            <a:endParaRPr lang="de-AT" sz="2000" dirty="0"/>
          </a:p>
          <a:p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Hier finden Sie weitere </a:t>
            </a:r>
            <a:br>
              <a:rPr lang="de-AT" dirty="0" smtClean="0"/>
            </a:br>
            <a:r>
              <a:rPr lang="de-AT" dirty="0" smtClean="0"/>
              <a:t>Informationen zum Nachlesen: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1100328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67e55b4ab0852f7a3e875cd9576d75569f"/>
</p:tagLst>
</file>

<file path=ppt/theme/theme1.xml><?xml version="1.0" encoding="utf-8"?>
<a:theme xmlns:a="http://schemas.openxmlformats.org/drawingml/2006/main" name="Leere Präsentation">
  <a:themeElements>
    <a:clrScheme name="Leere Prä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ere Präsentation">
      <a:majorFont>
        <a:latin typeface="Arial"/>
        <a:ea typeface="Geneva"/>
        <a:cs typeface="Geneva"/>
      </a:majorFont>
      <a:minorFont>
        <a:latin typeface="Arial"/>
        <a:ea typeface="Geneva"/>
        <a:cs typeface="Genev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pitchFamily="-109" charset="0"/>
            <a:ea typeface="Geneva" pitchFamily="-109" charset="-128"/>
            <a:cs typeface="Geneva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Grande" pitchFamily="-109" charset="0"/>
            <a:ea typeface="Geneva" pitchFamily="-109" charset="-128"/>
            <a:cs typeface="Geneva" pitchFamily="-109" charset="-128"/>
          </a:defRPr>
        </a:defPPr>
      </a:lstStyle>
    </a:lnDef>
  </a:objectDefaults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lfe-ppt.potx" id="{A43D0A14-2405-45AB-A8A8-53AC325ED188}" vid="{A5ADDBDA-16AD-427E-B5E0-BE75EA93A5A0}"/>
    </a:ext>
  </a:ext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461</Words>
  <Application>Microsoft Office PowerPoint</Application>
  <PresentationFormat>Bildschirmpräsentation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Geneva</vt:lpstr>
      <vt:lpstr>Lucida Grande</vt:lpstr>
      <vt:lpstr>Leere Präsentation</vt:lpstr>
      <vt:lpstr>  Sicherer Umgang mit Passwörtern  Wozu braucht es Passwörter? Welche Passwörter sind sicher? Wie bewahre ich Passwörter auf?  </vt:lpstr>
      <vt:lpstr>Wozu brauchen wir Passwörter?</vt:lpstr>
      <vt:lpstr>Wozu brauchen wir Passwörter?</vt:lpstr>
      <vt:lpstr>Passwort-Sicherheit</vt:lpstr>
      <vt:lpstr>Wichtige Hinweise für sichere Passwörter</vt:lpstr>
      <vt:lpstr>Zwei-Faktor-Authentifizierung</vt:lpstr>
      <vt:lpstr>Zwei-Faktor-Authentifizierung</vt:lpstr>
      <vt:lpstr>Wie können Sie sich Passwörter merken?</vt:lpstr>
      <vt:lpstr>Hier finden Sie weitere  Informationen zum Nachlesen:</vt:lpstr>
    </vt:vector>
  </TitlesOfParts>
  <Company>Akzente Salzburg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Silke Jamer-Flagel</dc:creator>
  <cp:lastModifiedBy>anna stiftinger</cp:lastModifiedBy>
  <cp:revision>452</cp:revision>
  <cp:lastPrinted>2021-03-17T10:16:38Z</cp:lastPrinted>
  <dcterms:created xsi:type="dcterms:W3CDTF">2019-05-31T21:16:28Z</dcterms:created>
  <dcterms:modified xsi:type="dcterms:W3CDTF">2022-03-02T16:27:33Z</dcterms:modified>
</cp:coreProperties>
</file>