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256" r:id="rId2"/>
    <p:sldId id="428" r:id="rId3"/>
    <p:sldId id="434" r:id="rId4"/>
    <p:sldId id="438" r:id="rId5"/>
    <p:sldId id="439" r:id="rId6"/>
    <p:sldId id="437" r:id="rId7"/>
    <p:sldId id="433" r:id="rId8"/>
  </p:sldIdLst>
  <p:sldSz cx="9144000" cy="6858000" type="screen4x3"/>
  <p:notesSz cx="6797675" cy="9926638"/>
  <p:custDataLst>
    <p:tags r:id="rId11"/>
  </p:custDataLst>
  <p:defaultTextStyle>
    <a:defPPr>
      <a:defRPr lang="de-DE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Lucida Grande" pitchFamily="-109" charset="0"/>
        <a:ea typeface="Geneva" pitchFamily="-109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Lucida Grande" pitchFamily="-109" charset="0"/>
        <a:ea typeface="Geneva" pitchFamily="-109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Lucida Grande" pitchFamily="-109" charset="0"/>
        <a:ea typeface="Geneva" pitchFamily="-109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Lucida Grande" pitchFamily="-109" charset="0"/>
        <a:ea typeface="Geneva" pitchFamily="-109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Lucida Grande" pitchFamily="-109" charset="0"/>
        <a:ea typeface="Geneva" pitchFamily="-109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Lucida Grande" pitchFamily="-109" charset="0"/>
        <a:ea typeface="Geneva" pitchFamily="-109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Lucida Grande" pitchFamily="-109" charset="0"/>
        <a:ea typeface="Geneva" pitchFamily="-109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Lucida Grande" pitchFamily="-109" charset="0"/>
        <a:ea typeface="Geneva" pitchFamily="-109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Lucida Grande" pitchFamily="-109" charset="0"/>
        <a:ea typeface="Geneva" pitchFamily="-109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Elke Beneke" initials="EB" lastIdx="4" clrIdx="0"/>
  <p:cmAuthor id="2" name="Silke Jamer-Flagel" initials="SJ" lastIdx="3" clrIdx="1">
    <p:extLst/>
  </p:cmAuthor>
  <p:cmAuthor id="3" name="Silke Jamer-Flagel" initials="SJ [2]" lastIdx="1" clrIdx="2">
    <p:extLst/>
  </p:cmAuthor>
  <p:cmAuthor id="4" name="s.jamer-flagel@bildungundlernen.at" initials="s" lastIdx="2" clrIdx="3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0033"/>
    <a:srgbClr val="6F002B"/>
    <a:srgbClr val="808000"/>
    <a:srgbClr val="860032"/>
    <a:srgbClr val="756D13"/>
    <a:srgbClr val="CAF0F3"/>
    <a:srgbClr val="D73268"/>
    <a:srgbClr val="B6174B"/>
    <a:srgbClr val="FFFFFF"/>
    <a:srgbClr val="F896C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ittlere Formatvorlage 2 - Akz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Mittlere Formatvorlage 2 - Akz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C083E6E3-FA7D-4D7B-A595-EF9225AFEA82}" styleName="Helle Formatvorlage 1 - Akz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591" autoAdjust="0"/>
    <p:restoredTop sz="94629" autoAdjust="0"/>
  </p:normalViewPr>
  <p:slideViewPr>
    <p:cSldViewPr>
      <p:cViewPr varScale="1">
        <p:scale>
          <a:sx n="85" d="100"/>
          <a:sy n="85" d="100"/>
        </p:scale>
        <p:origin x="130" y="13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de-AT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B46B1A7F-1BC9-4431-A06F-AF919C6C8D32}" type="datetimeFigureOut">
              <a:rPr lang="de-AT"/>
              <a:pPr>
                <a:defRPr/>
              </a:pPr>
              <a:t>18.07.2022</a:t>
            </a:fld>
            <a:endParaRPr lang="de-AT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de-AT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804E0FEF-8413-4FA3-B923-A9A767EA31D9}" type="slidenum">
              <a:rPr lang="de-AT" altLang="de-DE"/>
              <a:pPr>
                <a:defRPr/>
              </a:pPr>
              <a:t>‹Nr.›</a:t>
            </a:fld>
            <a:endParaRPr lang="de-AT" altLang="de-DE"/>
          </a:p>
        </p:txBody>
      </p:sp>
    </p:spTree>
    <p:extLst>
      <p:ext uri="{BB962C8B-B14F-4D97-AF65-F5344CB8AC3E}">
        <p14:creationId xmlns:p14="http://schemas.microsoft.com/office/powerpoint/2010/main" val="317683713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cs typeface="Geneva" pitchFamily="-109" charset="-128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1275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cs typeface="Geneva" pitchFamily="-109" charset="-128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17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2525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6463" y="4714875"/>
            <a:ext cx="4984750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0"/>
              <a:t>Mastertextformat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975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cs typeface="Geneva" pitchFamily="-109" charset="-128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1275" y="942975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33E411D9-2DEE-4B98-AE42-1283DEDD7F08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88584641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Lucida Grande" pitchFamily="-109" charset="0"/>
        <a:ea typeface="Geneva" pitchFamily="-109" charset="-128"/>
        <a:cs typeface="Geneva" pitchFamily="-109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Lucida Grande" pitchFamily="-109" charset="0"/>
        <a:ea typeface="Geneva" pitchFamily="-109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Lucida Grande" pitchFamily="-109" charset="0"/>
        <a:ea typeface="Geneva" pitchFamily="-109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Lucida Grande" pitchFamily="-109" charset="0"/>
        <a:ea typeface="Geneva" pitchFamily="-109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Lucida Grande" pitchFamily="-109" charset="0"/>
        <a:ea typeface="Geneva" pitchFamily="-109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12" descr="02_bogen_powerpoint">
            <a:extLst>
              <a:ext uri="{FF2B5EF4-FFF2-40B4-BE49-F238E27FC236}">
                <a16:creationId xmlns:a16="http://schemas.microsoft.com/office/drawing/2014/main" id="{E30CC229-E2C0-4EF1-B4A3-E27B28E1094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49" r="3999" b="30034"/>
          <a:stretch>
            <a:fillRect/>
          </a:stretch>
        </p:blipFill>
        <p:spPr bwMode="auto">
          <a:xfrm>
            <a:off x="0" y="5877321"/>
            <a:ext cx="9144000" cy="1008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8" name="Gruppieren 17">
            <a:extLst>
              <a:ext uri="{FF2B5EF4-FFF2-40B4-BE49-F238E27FC236}">
                <a16:creationId xmlns:a16="http://schemas.microsoft.com/office/drawing/2014/main" id="{80862DBB-C283-4191-B43B-5ADA5779C2CD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2550093" y="5949280"/>
            <a:ext cx="4329477" cy="281196"/>
            <a:chOff x="198162" y="6200715"/>
            <a:chExt cx="8849001" cy="574735"/>
          </a:xfrm>
        </p:grpSpPr>
        <p:pic>
          <p:nvPicPr>
            <p:cNvPr id="10" name="Grafik 12"/>
            <p:cNvPicPr>
              <a:picLocks noChangeAspect="1" noChangeArrowheads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93" t="3458" r="6705" b="12500"/>
            <a:stretch>
              <a:fillRect/>
            </a:stretch>
          </p:blipFill>
          <p:spPr bwMode="auto">
            <a:xfrm>
              <a:off x="2805610" y="6200715"/>
              <a:ext cx="1908175" cy="5016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" name="Grafik 13"/>
            <p:cNvPicPr>
              <a:picLocks noChangeAspect="1" noChangeArrowheads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456" t="22102" r="11723" b="19743"/>
            <a:stretch>
              <a:fillRect/>
            </a:stretch>
          </p:blipFill>
          <p:spPr bwMode="auto">
            <a:xfrm>
              <a:off x="4972050" y="6308725"/>
              <a:ext cx="1471613" cy="4302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" name="Grafik 14"/>
            <p:cNvPicPr>
              <a:picLocks noChangeAspect="1" noChangeArrowheads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632" b="6107"/>
            <a:stretch>
              <a:fillRect/>
            </a:stretch>
          </p:blipFill>
          <p:spPr bwMode="auto">
            <a:xfrm>
              <a:off x="6557963" y="6237288"/>
              <a:ext cx="1398587" cy="5381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" name="Grafik 15"/>
            <p:cNvPicPr>
              <a:picLocks noChangeAspect="1" noChangeArrowheads="1"/>
            </p:cNvPicPr>
            <p:nvPr userDrawn="1"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27988" y="6237288"/>
              <a:ext cx="1019175" cy="5381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" name="Grafik 16"/>
            <p:cNvPicPr>
              <a:picLocks noChangeAspect="1" noChangeArrowheads="1"/>
            </p:cNvPicPr>
            <p:nvPr userDrawn="1"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8162" y="6308725"/>
              <a:ext cx="2486025" cy="369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1556792"/>
            <a:ext cx="7772400" cy="1470025"/>
          </a:xfrm>
        </p:spPr>
        <p:txBody>
          <a:bodyPr/>
          <a:lstStyle>
            <a:lvl1pPr>
              <a:defRPr lang="de-AT" sz="4400" b="1" dirty="0">
                <a:solidFill>
                  <a:srgbClr val="6F002B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212976"/>
            <a:ext cx="6400800" cy="1752600"/>
          </a:xfrm>
        </p:spPr>
        <p:txBody>
          <a:bodyPr/>
          <a:lstStyle>
            <a:lvl1pPr marL="0" indent="0" algn="ctr">
              <a:buNone/>
              <a:defRPr lang="de-AT" sz="2800" b="1" dirty="0">
                <a:solidFill>
                  <a:srgbClr val="746B14"/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 dirty="0"/>
              <a:t>Master-Untertitelformat bearbeiten</a:t>
            </a:r>
          </a:p>
        </p:txBody>
      </p:sp>
      <p:pic>
        <p:nvPicPr>
          <p:cNvPr id="19" name="Grafik 18">
            <a:extLst>
              <a:ext uri="{FF2B5EF4-FFF2-40B4-BE49-F238E27FC236}">
                <a16:creationId xmlns:a16="http://schemas.microsoft.com/office/drawing/2014/main" id="{6553C9C7-D311-456C-BB34-F550675EFCA5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7432275" y="321732"/>
            <a:ext cx="1025925" cy="226947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297B987F-7F46-4889-9DC2-B3D544FDBB9E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432024" y="270319"/>
            <a:ext cx="4283992" cy="1120430"/>
          </a:xfrm>
          <a:prstGeom prst="rect">
            <a:avLst/>
          </a:prstGeom>
        </p:spPr>
      </p:pic>
      <p:sp>
        <p:nvSpPr>
          <p:cNvPr id="23" name="Rectangle 13">
            <a:extLst>
              <a:ext uri="{FF2B5EF4-FFF2-40B4-BE49-F238E27FC236}">
                <a16:creationId xmlns:a16="http://schemas.microsoft.com/office/drawing/2014/main" id="{148E9E86-C9E7-4239-8DFE-C4074DCB4F20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7197725" y="6353175"/>
            <a:ext cx="1398588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Lucida Grande" pitchFamily="-109" charset="0"/>
                <a:ea typeface="Geneva" pitchFamily="-109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Lucida Grande" pitchFamily="-109" charset="0"/>
                <a:ea typeface="Geneva" pitchFamily="-109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Lucida Grande" pitchFamily="-109" charset="0"/>
                <a:ea typeface="Geneva" pitchFamily="-109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Lucida Grande" pitchFamily="-109" charset="0"/>
                <a:ea typeface="Geneva" pitchFamily="-109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Lucida Grande" pitchFamily="-109" charset="0"/>
                <a:ea typeface="Geneva" pitchFamily="-10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Grande" pitchFamily="-109" charset="0"/>
                <a:ea typeface="Geneva" pitchFamily="-10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Grande" pitchFamily="-109" charset="0"/>
                <a:ea typeface="Geneva" pitchFamily="-10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Grande" pitchFamily="-109" charset="0"/>
                <a:ea typeface="Geneva" pitchFamily="-10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Grande" pitchFamily="-109" charset="0"/>
                <a:ea typeface="Geneva" pitchFamily="-109" charset="-128"/>
              </a:defRPr>
            </a:lvl9pPr>
          </a:lstStyle>
          <a:p>
            <a:pPr>
              <a:defRPr/>
            </a:pPr>
            <a:r>
              <a:rPr lang="de-DE" altLang="de-DE" sz="1000" b="1" dirty="0">
                <a:solidFill>
                  <a:schemeClr val="bg1"/>
                </a:solidFill>
                <a:latin typeface="Arial" panose="020B0604020202020204" pitchFamily="34" charset="0"/>
              </a:rPr>
              <a:t>www.learnforever.at</a:t>
            </a:r>
          </a:p>
        </p:txBody>
      </p:sp>
    </p:spTree>
    <p:extLst>
      <p:ext uri="{BB962C8B-B14F-4D97-AF65-F5344CB8AC3E}">
        <p14:creationId xmlns:p14="http://schemas.microsoft.com/office/powerpoint/2010/main" val="494422788"/>
      </p:ext>
    </p:extLst>
  </p:cSld>
  <p:clrMapOvr>
    <a:masterClrMapping/>
  </p:clrMapOvr>
  <p:transition spd="slow">
    <p:wheel spokes="8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3410487399"/>
      </p:ext>
    </p:extLst>
  </p:cSld>
  <p:clrMapOvr>
    <a:masterClrMapping/>
  </p:clrMapOvr>
  <p:transition spd="slow">
    <p:wheel spokes="8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4724400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4724400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3226661399"/>
      </p:ext>
    </p:extLst>
  </p:cSld>
  <p:clrMapOvr>
    <a:masterClrMapping/>
  </p:clrMapOvr>
  <p:transition spd="slow">
    <p:wheel spokes="8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2" descr="02_bogen_powerpoint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49" r="3999" b="30034"/>
          <a:stretch>
            <a:fillRect/>
          </a:stretch>
        </p:blipFill>
        <p:spPr bwMode="auto">
          <a:xfrm>
            <a:off x="0" y="5876925"/>
            <a:ext cx="9144000" cy="1008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Line 11"/>
          <p:cNvSpPr>
            <a:spLocks noChangeShapeType="1"/>
          </p:cNvSpPr>
          <p:nvPr userDrawn="1"/>
        </p:nvSpPr>
        <p:spPr bwMode="auto">
          <a:xfrm>
            <a:off x="-152400" y="1154113"/>
            <a:ext cx="9448800" cy="0"/>
          </a:xfrm>
          <a:prstGeom prst="line">
            <a:avLst/>
          </a:prstGeom>
          <a:noFill/>
          <a:ln w="25400">
            <a:solidFill>
              <a:srgbClr val="746B14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de-AT"/>
          </a:p>
        </p:txBody>
      </p:sp>
      <p:sp>
        <p:nvSpPr>
          <p:cNvPr id="7" name="Rectangle 13"/>
          <p:cNvSpPr>
            <a:spLocks noChangeArrowheads="1"/>
          </p:cNvSpPr>
          <p:nvPr userDrawn="1"/>
        </p:nvSpPr>
        <p:spPr bwMode="auto">
          <a:xfrm>
            <a:off x="7197725" y="6353175"/>
            <a:ext cx="1398588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Lucida Grande" pitchFamily="-109" charset="0"/>
                <a:ea typeface="Geneva" pitchFamily="-109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Lucida Grande" pitchFamily="-109" charset="0"/>
                <a:ea typeface="Geneva" pitchFamily="-109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Lucida Grande" pitchFamily="-109" charset="0"/>
                <a:ea typeface="Geneva" pitchFamily="-109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Lucida Grande" pitchFamily="-109" charset="0"/>
                <a:ea typeface="Geneva" pitchFamily="-109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Lucida Grande" pitchFamily="-109" charset="0"/>
                <a:ea typeface="Geneva" pitchFamily="-10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Grande" pitchFamily="-109" charset="0"/>
                <a:ea typeface="Geneva" pitchFamily="-10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Grande" pitchFamily="-109" charset="0"/>
                <a:ea typeface="Geneva" pitchFamily="-10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Grande" pitchFamily="-109" charset="0"/>
                <a:ea typeface="Geneva" pitchFamily="-10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Grande" pitchFamily="-109" charset="0"/>
                <a:ea typeface="Geneva" pitchFamily="-109" charset="-128"/>
              </a:defRPr>
            </a:lvl9pPr>
          </a:lstStyle>
          <a:p>
            <a:pPr>
              <a:defRPr/>
            </a:pPr>
            <a:r>
              <a:rPr lang="de-DE" altLang="de-DE" sz="1000" b="1" dirty="0">
                <a:solidFill>
                  <a:schemeClr val="bg1"/>
                </a:solidFill>
                <a:latin typeface="Arial" panose="020B0604020202020204" pitchFamily="34" charset="0"/>
              </a:rPr>
              <a:t>www.learnforever.at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685800" y="1556792"/>
            <a:ext cx="7772400" cy="446449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200"/>
            </a:lvl4pPr>
            <a:lvl5pPr>
              <a:defRPr sz="8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685800" y="188640"/>
            <a:ext cx="7772400" cy="970012"/>
          </a:xfrm>
        </p:spPr>
        <p:txBody>
          <a:bodyPr anchor="b"/>
          <a:lstStyle>
            <a:lvl1pPr algn="l">
              <a:defRPr sz="3000"/>
            </a:lvl1pPr>
          </a:lstStyle>
          <a:p>
            <a:r>
              <a:rPr lang="de-DE"/>
              <a:t>Mastertitelformat bearbeiten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584640296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2" descr="02_bogen_powerpoint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49" r="3999" b="30034"/>
          <a:stretch>
            <a:fillRect/>
          </a:stretch>
        </p:blipFill>
        <p:spPr bwMode="auto">
          <a:xfrm>
            <a:off x="0" y="5876925"/>
            <a:ext cx="9144000" cy="1008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13"/>
          <p:cNvSpPr>
            <a:spLocks noChangeArrowheads="1"/>
          </p:cNvSpPr>
          <p:nvPr userDrawn="1"/>
        </p:nvSpPr>
        <p:spPr bwMode="auto">
          <a:xfrm>
            <a:off x="7197725" y="6353175"/>
            <a:ext cx="1398588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Lucida Grande" pitchFamily="-109" charset="0"/>
                <a:ea typeface="Geneva" pitchFamily="-109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Lucida Grande" pitchFamily="-109" charset="0"/>
                <a:ea typeface="Geneva" pitchFamily="-109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Lucida Grande" pitchFamily="-109" charset="0"/>
                <a:ea typeface="Geneva" pitchFamily="-109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Lucida Grande" pitchFamily="-109" charset="0"/>
                <a:ea typeface="Geneva" pitchFamily="-109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Lucida Grande" pitchFamily="-109" charset="0"/>
                <a:ea typeface="Geneva" pitchFamily="-10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Grande" pitchFamily="-109" charset="0"/>
                <a:ea typeface="Geneva" pitchFamily="-10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Grande" pitchFamily="-109" charset="0"/>
                <a:ea typeface="Geneva" pitchFamily="-10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Grande" pitchFamily="-109" charset="0"/>
                <a:ea typeface="Geneva" pitchFamily="-10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Grande" pitchFamily="-109" charset="0"/>
                <a:ea typeface="Geneva" pitchFamily="-109" charset="-128"/>
              </a:defRPr>
            </a:lvl9pPr>
          </a:lstStyle>
          <a:p>
            <a:pPr>
              <a:defRPr/>
            </a:pPr>
            <a:r>
              <a:rPr lang="de-DE" altLang="de-DE" sz="1000" b="1" dirty="0">
                <a:solidFill>
                  <a:schemeClr val="bg1"/>
                </a:solidFill>
                <a:latin typeface="Arial" panose="020B0604020202020204" pitchFamily="34" charset="0"/>
              </a:rPr>
              <a:t>www.learnforever.at</a:t>
            </a:r>
          </a:p>
        </p:txBody>
      </p:sp>
      <p:sp>
        <p:nvSpPr>
          <p:cNvPr id="9" name="Line 11"/>
          <p:cNvSpPr>
            <a:spLocks noChangeShapeType="1"/>
          </p:cNvSpPr>
          <p:nvPr userDrawn="1"/>
        </p:nvSpPr>
        <p:spPr bwMode="auto">
          <a:xfrm>
            <a:off x="-152400" y="1154113"/>
            <a:ext cx="9448800" cy="0"/>
          </a:xfrm>
          <a:prstGeom prst="line">
            <a:avLst/>
          </a:prstGeom>
          <a:noFill/>
          <a:ln w="25400">
            <a:solidFill>
              <a:srgbClr val="746B14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de-AT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87600" y="187200"/>
            <a:ext cx="7772400" cy="968400"/>
          </a:xfrm>
        </p:spPr>
        <p:txBody>
          <a:bodyPr anchor="b"/>
          <a:lstStyle>
            <a:lvl1pPr algn="l">
              <a:defRPr sz="3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3653311539"/>
      </p:ext>
    </p:extLst>
  </p:cSld>
  <p:clrMapOvr>
    <a:masterClrMapping/>
  </p:clrMapOvr>
  <p:transition spd="slow">
    <p:wheel spokes="8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081839091"/>
      </p:ext>
    </p:extLst>
  </p:cSld>
  <p:clrMapOvr>
    <a:masterClrMapping/>
  </p:clrMapOvr>
  <p:transition spd="slow">
    <p:wheel spokes="8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3352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3352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2389688485"/>
      </p:ext>
    </p:extLst>
  </p:cSld>
  <p:clrMapOvr>
    <a:masterClrMapping/>
  </p:clrMapOvr>
  <p:transition spd="slow">
    <p:wheel spokes="8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408553452"/>
      </p:ext>
    </p:extLst>
  </p:cSld>
  <p:clrMapOvr>
    <a:masterClrMapping/>
  </p:clrMapOvr>
  <p:transition spd="slow">
    <p:wheel spokes="8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95186654"/>
      </p:ext>
    </p:extLst>
  </p:cSld>
  <p:clrMapOvr>
    <a:masterClrMapping/>
  </p:clrMapOvr>
  <p:transition spd="slow">
    <p:wheel spokes="8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790009836"/>
      </p:ext>
    </p:extLst>
  </p:cSld>
  <p:clrMapOvr>
    <a:masterClrMapping/>
  </p:clrMapOvr>
  <p:transition spd="slow">
    <p:wheel spokes="8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de-DE" noProof="0"/>
              <a:t>Bild durch Klicken auf Symbol hinzufügen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458567251"/>
      </p:ext>
    </p:extLst>
  </p:cSld>
  <p:clrMapOvr>
    <a:masterClrMapping/>
  </p:clrMapOvr>
  <p:transition spd="slow">
    <p:wheel spokes="8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Mastertitelformat bearbeiten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335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Mastertextformat bearbeiten</a:t>
            </a:r>
          </a:p>
          <a:p>
            <a:pPr lvl="1"/>
            <a:r>
              <a:rPr lang="de-DE" altLang="de-DE"/>
              <a:t>Zweite Ebene</a:t>
            </a:r>
          </a:p>
          <a:p>
            <a:pPr lvl="2"/>
            <a:r>
              <a:rPr lang="de-DE" altLang="de-DE"/>
              <a:t>Dritte Ebene</a:t>
            </a:r>
          </a:p>
          <a:p>
            <a:pPr lvl="3"/>
            <a:r>
              <a:rPr lang="de-DE" altLang="de-DE"/>
              <a:t>Vierte Ebene</a:t>
            </a:r>
          </a:p>
          <a:p>
            <a:pPr lvl="4"/>
            <a:r>
              <a:rPr lang="de-DE" altLang="de-DE"/>
              <a:t>Fünfte Ebene</a:t>
            </a:r>
          </a:p>
        </p:txBody>
      </p:sp>
      <p:sp>
        <p:nvSpPr>
          <p:cNvPr id="1031" name="Rectangle 13"/>
          <p:cNvSpPr>
            <a:spLocks noChangeArrowheads="1"/>
          </p:cNvSpPr>
          <p:nvPr userDrawn="1"/>
        </p:nvSpPr>
        <p:spPr bwMode="auto">
          <a:xfrm>
            <a:off x="7197725" y="6116638"/>
            <a:ext cx="1398588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Lucida Grande" pitchFamily="-109" charset="0"/>
                <a:ea typeface="Geneva" pitchFamily="-109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Lucida Grande" pitchFamily="-109" charset="0"/>
                <a:ea typeface="Geneva" pitchFamily="-109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Lucida Grande" pitchFamily="-109" charset="0"/>
                <a:ea typeface="Geneva" pitchFamily="-109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Lucida Grande" pitchFamily="-109" charset="0"/>
                <a:ea typeface="Geneva" pitchFamily="-109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Lucida Grande" pitchFamily="-109" charset="0"/>
                <a:ea typeface="Geneva" pitchFamily="-10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Grande" pitchFamily="-109" charset="0"/>
                <a:ea typeface="Geneva" pitchFamily="-10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Grande" pitchFamily="-109" charset="0"/>
                <a:ea typeface="Geneva" pitchFamily="-10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Grande" pitchFamily="-109" charset="0"/>
                <a:ea typeface="Geneva" pitchFamily="-10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Grande" pitchFamily="-109" charset="0"/>
                <a:ea typeface="Geneva" pitchFamily="-109" charset="-128"/>
              </a:defRPr>
            </a:lvl9pPr>
          </a:lstStyle>
          <a:p>
            <a:pPr>
              <a:defRPr/>
            </a:pPr>
            <a:r>
              <a:rPr lang="de-DE" altLang="de-DE" sz="1000" b="1">
                <a:solidFill>
                  <a:schemeClr val="bg1"/>
                </a:solidFill>
                <a:latin typeface="Arial" panose="020B0604020202020204" pitchFamily="34" charset="0"/>
              </a:rPr>
              <a:t>www.learnforever.at</a:t>
            </a:r>
          </a:p>
        </p:txBody>
      </p:sp>
      <p:sp>
        <p:nvSpPr>
          <p:cNvPr id="2" name="Rectangle 9"/>
          <p:cNvSpPr>
            <a:spLocks noChangeArrowheads="1"/>
          </p:cNvSpPr>
          <p:nvPr userDrawn="1"/>
        </p:nvSpPr>
        <p:spPr bwMode="auto">
          <a:xfrm>
            <a:off x="6981825" y="-422275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Lucida Grande" pitchFamily="-109" charset="0"/>
                <a:ea typeface="Geneva" pitchFamily="-109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Lucida Grande" pitchFamily="-109" charset="0"/>
                <a:ea typeface="Geneva" pitchFamily="-109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Lucida Grande" pitchFamily="-109" charset="0"/>
                <a:ea typeface="Geneva" pitchFamily="-109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Lucida Grande" pitchFamily="-109" charset="0"/>
                <a:ea typeface="Geneva" pitchFamily="-109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Lucida Grande" pitchFamily="-109" charset="0"/>
                <a:ea typeface="Geneva" pitchFamily="-109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Grande" pitchFamily="-109" charset="0"/>
                <a:ea typeface="Geneva" pitchFamily="-109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Grande" pitchFamily="-109" charset="0"/>
                <a:ea typeface="Geneva" pitchFamily="-109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Grande" pitchFamily="-109" charset="0"/>
                <a:ea typeface="Geneva" pitchFamily="-109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Lucida Grande" pitchFamily="-109" charset="0"/>
                <a:ea typeface="Geneva" pitchFamily="-109" charset="-128"/>
              </a:defRPr>
            </a:lvl9pPr>
          </a:lstStyle>
          <a:p>
            <a:pPr>
              <a:defRPr/>
            </a:pPr>
            <a:endParaRPr lang="de-AT" altLang="de-DE"/>
          </a:p>
        </p:txBody>
      </p:sp>
      <p:grpSp>
        <p:nvGrpSpPr>
          <p:cNvPr id="1030" name="Gruppieren 3"/>
          <p:cNvGrpSpPr>
            <a:grpSpLocks/>
          </p:cNvGrpSpPr>
          <p:nvPr userDrawn="1"/>
        </p:nvGrpSpPr>
        <p:grpSpPr bwMode="auto">
          <a:xfrm>
            <a:off x="5652120" y="126535"/>
            <a:ext cx="3287713" cy="712788"/>
            <a:chOff x="5724128" y="34926"/>
            <a:chExt cx="3287429" cy="713174"/>
          </a:xfrm>
        </p:grpSpPr>
        <p:pic>
          <p:nvPicPr>
            <p:cNvPr id="4" name="Picture 8" descr="Logo lfe_Web"/>
            <p:cNvPicPr>
              <a:picLocks noChangeAspect="1" noChangeArrowheads="1"/>
            </p:cNvPicPr>
            <p:nvPr userDrawn="1"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49382" y="34926"/>
              <a:ext cx="2162175" cy="476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" name="Rectangle 10"/>
            <p:cNvSpPr>
              <a:spLocks noChangeArrowheads="1"/>
            </p:cNvSpPr>
            <p:nvPr userDrawn="1"/>
          </p:nvSpPr>
          <p:spPr bwMode="auto">
            <a:xfrm>
              <a:off x="5724128" y="471725"/>
              <a:ext cx="228580" cy="2763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>
                <a:tabLst>
                  <a:tab pos="3230563" algn="l"/>
                  <a:tab pos="5851525" algn="r"/>
                </a:tabLst>
                <a:defRPr sz="2400">
                  <a:solidFill>
                    <a:schemeClr val="tx1"/>
                  </a:solidFill>
                  <a:latin typeface="Lucida Grande" pitchFamily="-109" charset="0"/>
                  <a:ea typeface="Geneva" pitchFamily="-109" charset="-128"/>
                </a:defRPr>
              </a:lvl1pPr>
              <a:lvl2pPr>
                <a:tabLst>
                  <a:tab pos="3230563" algn="l"/>
                  <a:tab pos="5851525" algn="r"/>
                </a:tabLst>
                <a:defRPr sz="2400">
                  <a:solidFill>
                    <a:schemeClr val="tx1"/>
                  </a:solidFill>
                  <a:latin typeface="Lucida Grande" pitchFamily="-109" charset="0"/>
                  <a:ea typeface="Geneva" pitchFamily="-109" charset="-128"/>
                </a:defRPr>
              </a:lvl2pPr>
              <a:lvl3pPr>
                <a:tabLst>
                  <a:tab pos="3230563" algn="l"/>
                  <a:tab pos="5851525" algn="r"/>
                </a:tabLst>
                <a:defRPr sz="2400">
                  <a:solidFill>
                    <a:schemeClr val="tx1"/>
                  </a:solidFill>
                  <a:latin typeface="Lucida Grande" pitchFamily="-109" charset="0"/>
                  <a:ea typeface="Geneva" pitchFamily="-109" charset="-128"/>
                </a:defRPr>
              </a:lvl3pPr>
              <a:lvl4pPr>
                <a:tabLst>
                  <a:tab pos="3230563" algn="l"/>
                  <a:tab pos="5851525" algn="r"/>
                </a:tabLst>
                <a:defRPr sz="2400">
                  <a:solidFill>
                    <a:schemeClr val="tx1"/>
                  </a:solidFill>
                  <a:latin typeface="Lucida Grande" pitchFamily="-109" charset="0"/>
                  <a:ea typeface="Geneva" pitchFamily="-109" charset="-128"/>
                </a:defRPr>
              </a:lvl4pPr>
              <a:lvl5pPr>
                <a:tabLst>
                  <a:tab pos="3230563" algn="l"/>
                  <a:tab pos="5851525" algn="r"/>
                </a:tabLst>
                <a:defRPr sz="2400">
                  <a:solidFill>
                    <a:schemeClr val="tx1"/>
                  </a:solidFill>
                  <a:latin typeface="Lucida Grande" pitchFamily="-109" charset="0"/>
                  <a:ea typeface="Geneva" pitchFamily="-109" charset="-128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30563" algn="l"/>
                  <a:tab pos="5851525" algn="r"/>
                </a:tabLst>
                <a:defRPr sz="2400">
                  <a:solidFill>
                    <a:schemeClr val="tx1"/>
                  </a:solidFill>
                  <a:latin typeface="Lucida Grande" pitchFamily="-109" charset="0"/>
                  <a:ea typeface="Geneva" pitchFamily="-109" charset="-128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30563" algn="l"/>
                  <a:tab pos="5851525" algn="r"/>
                </a:tabLst>
                <a:defRPr sz="2400">
                  <a:solidFill>
                    <a:schemeClr val="tx1"/>
                  </a:solidFill>
                  <a:latin typeface="Lucida Grande" pitchFamily="-109" charset="0"/>
                  <a:ea typeface="Geneva" pitchFamily="-109" charset="-128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30563" algn="l"/>
                  <a:tab pos="5851525" algn="r"/>
                </a:tabLst>
                <a:defRPr sz="2400">
                  <a:solidFill>
                    <a:schemeClr val="tx1"/>
                  </a:solidFill>
                  <a:latin typeface="Lucida Grande" pitchFamily="-109" charset="0"/>
                  <a:ea typeface="Geneva" pitchFamily="-109" charset="-128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3230563" algn="l"/>
                  <a:tab pos="5851525" algn="r"/>
                </a:tabLst>
                <a:defRPr sz="2400">
                  <a:solidFill>
                    <a:schemeClr val="tx1"/>
                  </a:solidFill>
                  <a:latin typeface="Lucida Grande" pitchFamily="-109" charset="0"/>
                  <a:ea typeface="Geneva" pitchFamily="-109" charset="-128"/>
                </a:defRPr>
              </a:lvl9pPr>
            </a:lstStyle>
            <a:p>
              <a:pPr>
                <a:defRPr/>
              </a:pPr>
              <a:r>
                <a:rPr lang="de-DE" altLang="de-DE" sz="1200" dirty="0">
                  <a:solidFill>
                    <a:srgbClr val="6F002B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de-DE" altLang="de-DE" dirty="0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8" r:id="rId1"/>
    <p:sldLayoutId id="2147483759" r:id="rId2"/>
    <p:sldLayoutId id="2147483760" r:id="rId3"/>
    <p:sldLayoutId id="2147483750" r:id="rId4"/>
    <p:sldLayoutId id="2147483751" r:id="rId5"/>
    <p:sldLayoutId id="2147483752" r:id="rId6"/>
    <p:sldLayoutId id="2147483753" r:id="rId7"/>
    <p:sldLayoutId id="2147483754" r:id="rId8"/>
    <p:sldLayoutId id="2147483755" r:id="rId9"/>
    <p:sldLayoutId id="2147483756" r:id="rId10"/>
    <p:sldLayoutId id="2147483757" r:id="rId11"/>
  </p:sldLayoutIdLst>
  <p:transition spd="slow">
    <p:wheel spokes="8"/>
  </p:transition>
  <p:hf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746B14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746B14"/>
          </a:solidFill>
          <a:latin typeface="Arial" pitchFamily="-96" charset="-128"/>
          <a:ea typeface="Geneva" pitchFamily="-109" charset="-128"/>
          <a:cs typeface="Geneva" pitchFamily="-109" charset="-128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746B14"/>
          </a:solidFill>
          <a:latin typeface="Arial" pitchFamily="-96" charset="-128"/>
          <a:ea typeface="Geneva" pitchFamily="-109" charset="-128"/>
          <a:cs typeface="Geneva" pitchFamily="-109" charset="-128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746B14"/>
          </a:solidFill>
          <a:latin typeface="Arial" pitchFamily="-96" charset="-128"/>
          <a:ea typeface="Geneva" pitchFamily="-109" charset="-128"/>
          <a:cs typeface="Geneva" pitchFamily="-109" charset="-128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746B14"/>
          </a:solidFill>
          <a:latin typeface="Arial" pitchFamily="-96" charset="-128"/>
          <a:ea typeface="Geneva" pitchFamily="-109" charset="-128"/>
          <a:cs typeface="Geneva" pitchFamily="-109" charset="-128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746B14"/>
          </a:solidFill>
          <a:latin typeface="Arial" pitchFamily="-96" charset="-128"/>
          <a:ea typeface="Geneva" pitchFamily="-109" charset="-128"/>
          <a:cs typeface="Geneva" pitchFamily="-109" charset="-128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746B14"/>
          </a:solidFill>
          <a:latin typeface="Arial" pitchFamily="-96" charset="-128"/>
          <a:ea typeface="Geneva" pitchFamily="-109" charset="-128"/>
          <a:cs typeface="Geneva" pitchFamily="-109" charset="-128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746B14"/>
          </a:solidFill>
          <a:latin typeface="Arial" pitchFamily="-96" charset="-128"/>
          <a:ea typeface="Geneva" pitchFamily="-109" charset="-128"/>
          <a:cs typeface="Geneva" pitchFamily="-109" charset="-128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746B14"/>
          </a:solidFill>
          <a:latin typeface="Arial" pitchFamily="-96" charset="-128"/>
          <a:ea typeface="Geneva" pitchFamily="-109" charset="-128"/>
          <a:cs typeface="Geneva" pitchFamily="-109" charset="-128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 b="1">
          <a:solidFill>
            <a:srgbClr val="50052A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rgbClr val="50052A"/>
          </a:solidFill>
          <a:latin typeface="+mn-lt"/>
          <a:ea typeface="+mn-ea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rgbClr val="50052A"/>
          </a:solidFill>
          <a:latin typeface="+mn-lt"/>
          <a:ea typeface="+mn-ea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1500">
          <a:solidFill>
            <a:srgbClr val="50052A"/>
          </a:solidFill>
          <a:latin typeface="+mn-lt"/>
          <a:ea typeface="+mn-ea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1000">
          <a:solidFill>
            <a:srgbClr val="50052A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1000">
          <a:solidFill>
            <a:srgbClr val="50052A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1000">
          <a:solidFill>
            <a:srgbClr val="50052A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1000">
          <a:solidFill>
            <a:srgbClr val="50052A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1000">
          <a:solidFill>
            <a:srgbClr val="50052A"/>
          </a:solidFill>
          <a:latin typeface="+mn-lt"/>
          <a:ea typeface="+mn-ea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learnforever.at/" TargetMode="Externa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png"/><Relationship Id="rId4" Type="http://schemas.openxmlformats.org/officeDocument/2006/relationships/hyperlink" Target="https://creativecommons.org/licenses/by/4.0/deed.de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287524" y="1916832"/>
            <a:ext cx="8568952" cy="2232248"/>
          </a:xfrm>
        </p:spPr>
        <p:txBody>
          <a:bodyPr/>
          <a:lstStyle/>
          <a:p>
            <a:pPr>
              <a:lnSpc>
                <a:spcPct val="150000"/>
              </a:lnSpc>
              <a:defRPr/>
            </a:pPr>
            <a:r>
              <a:rPr lang="de-AT" dirty="0" smtClean="0"/>
              <a:t>Die Formel zur Berechnung </a:t>
            </a:r>
            <a:br>
              <a:rPr lang="de-AT" dirty="0" smtClean="0"/>
            </a:br>
            <a:r>
              <a:rPr lang="de-AT" smtClean="0"/>
              <a:t>des Grundwerts</a:t>
            </a:r>
            <a:r>
              <a:rPr lang="de-AT" dirty="0" smtClean="0"/>
              <a:t/>
            </a:r>
            <a:br>
              <a:rPr lang="de-AT" dirty="0" smtClean="0"/>
            </a:br>
            <a:r>
              <a:rPr lang="de-AT" sz="3200" dirty="0" smtClean="0">
                <a:solidFill>
                  <a:srgbClr val="756D13"/>
                </a:solidFill>
              </a:rPr>
              <a:t>(Rechnen  mit Prozenten)</a:t>
            </a:r>
            <a:br>
              <a:rPr lang="de-AT" sz="3200" dirty="0" smtClean="0">
                <a:solidFill>
                  <a:srgbClr val="756D13"/>
                </a:solidFill>
              </a:rPr>
            </a:br>
            <a:endParaRPr lang="de-AT" sz="1800" b="0" dirty="0">
              <a:solidFill>
                <a:srgbClr val="756D13"/>
              </a:solidFill>
            </a:endParaRPr>
          </a:p>
        </p:txBody>
      </p:sp>
      <p:grpSp>
        <p:nvGrpSpPr>
          <p:cNvPr id="3" name="Gruppieren 2">
            <a:extLst>
              <a:ext uri="{FF2B5EF4-FFF2-40B4-BE49-F238E27FC236}">
                <a16:creationId xmlns:a16="http://schemas.microsoft.com/office/drawing/2014/main" id="{F8847F44-0ED9-4693-A068-61CAF793CBA9}"/>
              </a:ext>
            </a:extLst>
          </p:cNvPr>
          <p:cNvGrpSpPr/>
          <p:nvPr/>
        </p:nvGrpSpPr>
        <p:grpSpPr>
          <a:xfrm>
            <a:off x="50354" y="6331410"/>
            <a:ext cx="6048672" cy="376089"/>
            <a:chOff x="2339752" y="6597702"/>
            <a:chExt cx="6048672" cy="376089"/>
          </a:xfrm>
        </p:grpSpPr>
        <p:pic>
          <p:nvPicPr>
            <p:cNvPr id="4" name="Grafik 3">
              <a:extLst>
                <a:ext uri="{FF2B5EF4-FFF2-40B4-BE49-F238E27FC236}">
                  <a16:creationId xmlns:a16="http://schemas.microsoft.com/office/drawing/2014/main" id="{D875EA38-B591-4FEE-A5A3-971E8E6F2B8C}"/>
                </a:ext>
              </a:extLst>
            </p:cNvPr>
            <p:cNvPicPr/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39752" y="6610335"/>
              <a:ext cx="884629" cy="332796"/>
            </a:xfrm>
            <a:prstGeom prst="rect">
              <a:avLst/>
            </a:prstGeom>
          </p:spPr>
        </p:pic>
        <p:sp>
          <p:nvSpPr>
            <p:cNvPr id="5" name="Textfeld 2">
              <a:extLst>
                <a:ext uri="{FF2B5EF4-FFF2-40B4-BE49-F238E27FC236}">
                  <a16:creationId xmlns:a16="http://schemas.microsoft.com/office/drawing/2014/main" id="{ED3FBFAB-73FE-44D3-A08B-1CC43A097A6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05626" y="6597702"/>
              <a:ext cx="5182798" cy="3760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36000" tIns="36000" rIns="36000" bIns="36000" anchor="t" anchorCtr="0">
              <a:noAutofit/>
            </a:bodyPr>
            <a:lstStyle/>
            <a:p>
              <a:r>
                <a:rPr lang="de-DE" sz="800" dirty="0" smtClean="0">
                  <a:solidFill>
                    <a:schemeClr val="bg1"/>
                  </a:solidFill>
                </a:rPr>
                <a:t>Conny Vötter/Bildungszentrum </a:t>
              </a:r>
              <a:r>
                <a:rPr lang="de-DE" sz="800" dirty="0">
                  <a:solidFill>
                    <a:schemeClr val="bg1"/>
                  </a:solidFill>
                </a:rPr>
                <a:t>Saalfelden (</a:t>
              </a:r>
              <a:r>
                <a:rPr lang="de-DE" sz="800" u="sng" dirty="0">
                  <a:hlinkClick r:id="rId3"/>
                </a:rPr>
                <a:t>www.learnforever.at</a:t>
              </a:r>
              <a:r>
                <a:rPr lang="de-DE" sz="800" dirty="0">
                  <a:solidFill>
                    <a:schemeClr val="bg1"/>
                  </a:solidFill>
                </a:rPr>
                <a:t>), CC BY 4.0 International-Lizenz </a:t>
              </a:r>
              <a:r>
                <a:rPr lang="de-DE" sz="800" u="sng" dirty="0">
                  <a:hlinkClick r:id="rId4"/>
                </a:rPr>
                <a:t>https://creativecommons.org/licenses/by/4.0/deed.de</a:t>
              </a:r>
              <a:r>
                <a:rPr lang="de-DE" sz="800" dirty="0"/>
                <a:t> </a:t>
              </a:r>
              <a:endParaRPr lang="de-AT" sz="800" dirty="0"/>
            </a:p>
          </p:txBody>
        </p:sp>
      </p:grpSp>
      <p:pic>
        <p:nvPicPr>
          <p:cNvPr id="6" name="Grafik 5">
            <a:extLst>
              <a:ext uri="{FF2B5EF4-FFF2-40B4-BE49-F238E27FC236}">
                <a16:creationId xmlns:a16="http://schemas.microsoft.com/office/drawing/2014/main" id="{FBC842C6-D2B8-4687-A948-173B670C09C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2F2F2"/>
              </a:clrFrom>
              <a:clrTo>
                <a:srgbClr val="F2F2F2">
                  <a:alpha val="0"/>
                </a:srgbClr>
              </a:clrTo>
            </a:clrChange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495" b="6251"/>
          <a:stretch/>
        </p:blipFill>
        <p:spPr>
          <a:xfrm>
            <a:off x="4427984" y="3429000"/>
            <a:ext cx="4086458" cy="2520280"/>
          </a:xfrm>
          <a:prstGeom prst="rect">
            <a:avLst/>
          </a:prstGeom>
        </p:spPr>
      </p:pic>
    </p:spTree>
  </p:cSld>
  <p:clrMapOvr>
    <a:masterClrMapping/>
  </p:clrMapOvr>
  <p:transition spd="slow">
    <p:wheel spokes="8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01AF4B1-B46F-4AD6-962C-AD9DB6DB0D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150877"/>
            <a:ext cx="7284427" cy="994172"/>
          </a:xfrm>
        </p:spPr>
        <p:txBody>
          <a:bodyPr/>
          <a:lstStyle/>
          <a:p>
            <a:pPr algn="ctr"/>
            <a:r>
              <a:rPr lang="de-AT" b="1" dirty="0">
                <a:solidFill>
                  <a:srgbClr val="6F002D"/>
                </a:solidFill>
              </a:rPr>
              <a:t>Grundwert – Prozentsatz – Prozentwert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90C55D3D-497A-4ACF-B714-A15C5C257315}"/>
              </a:ext>
            </a:extLst>
          </p:cNvPr>
          <p:cNvSpPr txBox="1"/>
          <p:nvPr/>
        </p:nvSpPr>
        <p:spPr>
          <a:xfrm>
            <a:off x="971600" y="2562380"/>
            <a:ext cx="2195829" cy="369332"/>
          </a:xfrm>
          <a:prstGeom prst="rect">
            <a:avLst/>
          </a:prstGeom>
          <a:ln w="381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de-AT" sz="1800" dirty="0"/>
              <a:t>Grundwert = 100 %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5FCD2CC6-210C-4C78-ABAC-EF385A3D1C48}"/>
              </a:ext>
            </a:extLst>
          </p:cNvPr>
          <p:cNvSpPr txBox="1"/>
          <p:nvPr/>
        </p:nvSpPr>
        <p:spPr>
          <a:xfrm>
            <a:off x="3167429" y="3003587"/>
            <a:ext cx="3079505" cy="646331"/>
          </a:xfrm>
          <a:prstGeom prst="rect">
            <a:avLst/>
          </a:prstGeom>
          <a:ln w="381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de-AT" sz="1800" dirty="0"/>
              <a:t>Prozentsatz =  z. B. 25 % Rabatt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E38DB041-DC72-4AC1-B1BC-B35F59EBAEA8}"/>
              </a:ext>
            </a:extLst>
          </p:cNvPr>
          <p:cNvSpPr txBox="1"/>
          <p:nvPr/>
        </p:nvSpPr>
        <p:spPr>
          <a:xfrm>
            <a:off x="6064495" y="3508165"/>
            <a:ext cx="3079505" cy="646331"/>
          </a:xfrm>
          <a:prstGeom prst="rect">
            <a:avLst/>
          </a:prstGeom>
          <a:ln w="381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de-AT" sz="1800" dirty="0"/>
              <a:t>Prozentwert = z. B. 15 € Rabatt</a:t>
            </a:r>
          </a:p>
        </p:txBody>
      </p:sp>
      <p:sp>
        <p:nvSpPr>
          <p:cNvPr id="17" name="Flussdiagramm: Alternativer Prozess 16">
            <a:extLst>
              <a:ext uri="{FF2B5EF4-FFF2-40B4-BE49-F238E27FC236}">
                <a16:creationId xmlns:a16="http://schemas.microsoft.com/office/drawing/2014/main" id="{6D6BE4EA-0D90-4CFA-A3E5-AAF8D5158555}"/>
              </a:ext>
            </a:extLst>
          </p:cNvPr>
          <p:cNvSpPr/>
          <p:nvPr/>
        </p:nvSpPr>
        <p:spPr>
          <a:xfrm>
            <a:off x="628650" y="3791044"/>
            <a:ext cx="2919047" cy="2038256"/>
          </a:xfrm>
          <a:prstGeom prst="flowChartAlternateProcess">
            <a:avLst/>
          </a:prstGeom>
          <a:ln w="3810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AT" sz="1800" dirty="0">
                <a:solidFill>
                  <a:srgbClr val="6F002D"/>
                </a:solidFill>
              </a:rPr>
              <a:t>Jede dieser Größen kann berechnet werden, wenn zwei andere vorhanden sind.</a:t>
            </a:r>
          </a:p>
          <a:p>
            <a:pPr algn="ctr"/>
            <a:endParaRPr lang="de-AT" sz="1800" dirty="0">
              <a:solidFill>
                <a:srgbClr val="6F002D"/>
              </a:solidFill>
            </a:endParaRPr>
          </a:p>
          <a:p>
            <a:pPr algn="ctr"/>
            <a:r>
              <a:rPr lang="de-AT" sz="1800" dirty="0">
                <a:solidFill>
                  <a:srgbClr val="6F002D"/>
                </a:solidFill>
              </a:rPr>
              <a:t>Dafür brauchen </a:t>
            </a:r>
            <a:r>
              <a:rPr lang="de-AT" sz="1800" dirty="0" smtClean="0">
                <a:solidFill>
                  <a:srgbClr val="6F002D"/>
                </a:solidFill>
              </a:rPr>
              <a:t>Sie </a:t>
            </a:r>
            <a:r>
              <a:rPr lang="de-AT" sz="1800" dirty="0">
                <a:solidFill>
                  <a:srgbClr val="6F002D"/>
                </a:solidFill>
              </a:rPr>
              <a:t>Formeln!</a:t>
            </a:r>
          </a:p>
        </p:txBody>
      </p:sp>
    </p:spTree>
    <p:extLst>
      <p:ext uri="{BB962C8B-B14F-4D97-AF65-F5344CB8AC3E}">
        <p14:creationId xmlns:p14="http://schemas.microsoft.com/office/powerpoint/2010/main" val="118325294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AA5A2BF-F6A4-425B-836D-F82B49F007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e-AT" sz="2800" dirty="0" smtClean="0">
                <a:solidFill>
                  <a:srgbClr val="808000"/>
                </a:solidFill>
              </a:rPr>
              <a:t>Ein Beispiel</a:t>
            </a:r>
          </a:p>
          <a:p>
            <a:pPr marL="0" indent="0">
              <a:buNone/>
            </a:pPr>
            <a:endParaRPr lang="de-AT" dirty="0"/>
          </a:p>
          <a:p>
            <a:pPr marL="0" indent="0">
              <a:buNone/>
            </a:pPr>
            <a:r>
              <a:rPr lang="de-AT" sz="2000" dirty="0" smtClean="0"/>
              <a:t>Für </a:t>
            </a:r>
            <a:r>
              <a:rPr lang="de-AT" sz="2000" dirty="0"/>
              <a:t>ein Smartphone muss Frau </a:t>
            </a:r>
            <a:r>
              <a:rPr lang="de-AT" sz="2000" dirty="0" err="1"/>
              <a:t>Kain</a:t>
            </a:r>
            <a:r>
              <a:rPr lang="de-AT" sz="2000" dirty="0"/>
              <a:t> </a:t>
            </a:r>
            <a:r>
              <a:rPr lang="de-AT" sz="2000" b="1" dirty="0"/>
              <a:t>52 € </a:t>
            </a:r>
            <a:r>
              <a:rPr lang="de-AT" sz="2000" dirty="0"/>
              <a:t>im Voraus bezahlen.</a:t>
            </a:r>
          </a:p>
          <a:p>
            <a:pPr marL="0" indent="0">
              <a:buNone/>
            </a:pPr>
            <a:r>
              <a:rPr lang="de-AT" sz="2000" dirty="0"/>
              <a:t>Das sind </a:t>
            </a:r>
            <a:r>
              <a:rPr lang="de-AT" sz="2000" b="1" dirty="0"/>
              <a:t>20 % </a:t>
            </a:r>
            <a:r>
              <a:rPr lang="de-AT" sz="2000" dirty="0"/>
              <a:t>des vollen Preises. </a:t>
            </a:r>
          </a:p>
          <a:p>
            <a:pPr marL="0" indent="0">
              <a:buNone/>
            </a:pPr>
            <a:r>
              <a:rPr lang="de-AT" sz="2000" dirty="0"/>
              <a:t>Wie viel kostet das Smartphone insgesamt?</a:t>
            </a:r>
            <a:endParaRPr lang="de-AT" dirty="0"/>
          </a:p>
          <a:p>
            <a:endParaRPr lang="de-AT" dirty="0"/>
          </a:p>
          <a:p>
            <a:r>
              <a:rPr lang="de-AT" dirty="0"/>
              <a:t>Prozentwert = 52 €</a:t>
            </a:r>
          </a:p>
          <a:p>
            <a:r>
              <a:rPr lang="de-AT" dirty="0"/>
              <a:t>Prozentsatz = 20 %</a:t>
            </a:r>
          </a:p>
          <a:p>
            <a:r>
              <a:rPr lang="de-AT" dirty="0"/>
              <a:t>Grundwert = ?</a:t>
            </a:r>
            <a:endParaRPr lang="de-AT" sz="2000" dirty="0"/>
          </a:p>
          <a:p>
            <a:pPr marL="0" indent="0">
              <a:buNone/>
            </a:pP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86945446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1">
            <a:extLst>
              <a:ext uri="{FF2B5EF4-FFF2-40B4-BE49-F238E27FC236}">
                <a16:creationId xmlns:a16="http://schemas.microsoft.com/office/drawing/2014/main" id="{8B69C46F-03A0-48CC-9807-D8B7F6736A10}"/>
              </a:ext>
            </a:extLst>
          </p:cNvPr>
          <p:cNvSpPr txBox="1">
            <a:spLocks/>
          </p:cNvSpPr>
          <p:nvPr/>
        </p:nvSpPr>
        <p:spPr>
          <a:xfrm>
            <a:off x="800100" y="1078340"/>
            <a:ext cx="7284427" cy="994172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de-AT" sz="3300" b="1" dirty="0">
                <a:solidFill>
                  <a:srgbClr val="6F002D"/>
                </a:solidFill>
              </a:rPr>
              <a:t>Formel </a:t>
            </a:r>
            <a:r>
              <a:rPr lang="de-AT" sz="3300" b="1" dirty="0" smtClean="0">
                <a:solidFill>
                  <a:srgbClr val="6F002D"/>
                </a:solidFill>
              </a:rPr>
              <a:t>zur Berechnung</a:t>
            </a:r>
            <a:endParaRPr lang="de-AT" sz="3300" b="1" dirty="0">
              <a:solidFill>
                <a:srgbClr val="6F002D"/>
              </a:solidFill>
            </a:endParaRP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6D553533-5EB4-4D5A-ABF4-428F81FD163E}"/>
              </a:ext>
            </a:extLst>
          </p:cNvPr>
          <p:cNvSpPr txBox="1"/>
          <p:nvPr/>
        </p:nvSpPr>
        <p:spPr>
          <a:xfrm>
            <a:off x="1068266" y="3254087"/>
            <a:ext cx="1882753" cy="1200329"/>
          </a:xfrm>
          <a:prstGeom prst="rect">
            <a:avLst/>
          </a:prstGeom>
          <a:ln w="38100">
            <a:solidFill>
              <a:srgbClr val="993366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de-AT" sz="1800" b="1" dirty="0"/>
              <a:t>WICHTIG:</a:t>
            </a:r>
          </a:p>
          <a:p>
            <a:r>
              <a:rPr lang="de-AT" sz="1800" dirty="0"/>
              <a:t>Grundwert  = G</a:t>
            </a:r>
          </a:p>
          <a:p>
            <a:r>
              <a:rPr lang="de-AT" sz="1800" dirty="0"/>
              <a:t>Prozentsatz = p</a:t>
            </a:r>
          </a:p>
          <a:p>
            <a:r>
              <a:rPr lang="de-AT" sz="1800" dirty="0"/>
              <a:t>Prozentwert = W </a:t>
            </a:r>
          </a:p>
        </p:txBody>
      </p:sp>
      <p:graphicFrame>
        <p:nvGraphicFramePr>
          <p:cNvPr id="12" name="Tabelle 8">
            <a:extLst>
              <a:ext uri="{FF2B5EF4-FFF2-40B4-BE49-F238E27FC236}">
                <a16:creationId xmlns:a16="http://schemas.microsoft.com/office/drawing/2014/main" id="{8AE8FFBA-9211-4B18-AD38-3D2790722D2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73524516"/>
              </p:ext>
            </p:extLst>
          </p:nvPr>
        </p:nvGraphicFramePr>
        <p:xfrm>
          <a:off x="4283968" y="3641054"/>
          <a:ext cx="1749753" cy="5943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57816">
                  <a:extLst>
                    <a:ext uri="{9D8B030D-6E8A-4147-A177-3AD203B41FA5}">
                      <a16:colId xmlns:a16="http://schemas.microsoft.com/office/drawing/2014/main" val="2424699727"/>
                    </a:ext>
                  </a:extLst>
                </a:gridCol>
                <a:gridCol w="1191937">
                  <a:extLst>
                    <a:ext uri="{9D8B030D-6E8A-4147-A177-3AD203B41FA5}">
                      <a16:colId xmlns:a16="http://schemas.microsoft.com/office/drawing/2014/main" val="1961054036"/>
                    </a:ext>
                  </a:extLst>
                </a:gridCol>
              </a:tblGrid>
              <a:tr h="297180">
                <a:tc rowSpan="2">
                  <a:txBody>
                    <a:bodyPr/>
                    <a:lstStyle/>
                    <a:p>
                      <a:pPr algn="ctr"/>
                      <a:r>
                        <a:rPr lang="de-AT" sz="1500" b="1" dirty="0" smtClean="0"/>
                        <a:t>G </a:t>
                      </a:r>
                      <a:r>
                        <a:rPr lang="de-AT" sz="1500" b="1" dirty="0"/>
                        <a:t>=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AT" sz="1500" b="1" dirty="0" smtClean="0"/>
                        <a:t>W . 100</a:t>
                      </a:r>
                      <a:endParaRPr lang="de-AT" sz="1500" b="1" dirty="0"/>
                    </a:p>
                  </a:txBody>
                  <a:tcPr marL="68580" marR="68580" marT="34290" marB="3429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09168045"/>
                  </a:ext>
                </a:extLst>
              </a:tr>
              <a:tr h="297180">
                <a:tc vMerge="1">
                  <a:txBody>
                    <a:bodyPr/>
                    <a:lstStyle/>
                    <a:p>
                      <a:endParaRPr lang="de-A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AT" sz="1500" b="1" dirty="0" smtClean="0"/>
                        <a:t>p</a:t>
                      </a:r>
                      <a:endParaRPr lang="de-AT" sz="1500" b="1" dirty="0"/>
                    </a:p>
                  </a:txBody>
                  <a:tcPr marL="68580" marR="68580" marT="34290" marB="3429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4164006"/>
                  </a:ext>
                </a:extLst>
              </a:tr>
            </a:tbl>
          </a:graphicData>
        </a:graphic>
      </p:graphicFrame>
      <p:sp>
        <p:nvSpPr>
          <p:cNvPr id="11" name="Ellipse 10">
            <a:extLst>
              <a:ext uri="{FF2B5EF4-FFF2-40B4-BE49-F238E27FC236}">
                <a16:creationId xmlns:a16="http://schemas.microsoft.com/office/drawing/2014/main" id="{9BDBFC61-E513-43B3-BB14-2902276702E3}"/>
              </a:ext>
            </a:extLst>
          </p:cNvPr>
          <p:cNvSpPr/>
          <p:nvPr/>
        </p:nvSpPr>
        <p:spPr>
          <a:xfrm>
            <a:off x="3995936" y="3409217"/>
            <a:ext cx="2388380" cy="1058033"/>
          </a:xfrm>
          <a:prstGeom prst="ellipse">
            <a:avLst/>
          </a:prstGeom>
          <a:noFill/>
          <a:ln w="28575">
            <a:solidFill>
              <a:srgbClr val="9933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 sz="1800"/>
          </a:p>
        </p:txBody>
      </p:sp>
      <p:sp>
        <p:nvSpPr>
          <p:cNvPr id="2" name="Textfeld 1"/>
          <p:cNvSpPr txBox="1"/>
          <p:nvPr/>
        </p:nvSpPr>
        <p:spPr>
          <a:xfrm>
            <a:off x="2951018" y="4699086"/>
            <a:ext cx="605967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/>
              <a:t>Das bedeutet: </a:t>
            </a:r>
            <a:endParaRPr lang="de-DE" sz="1400" dirty="0" smtClean="0"/>
          </a:p>
          <a:p>
            <a:r>
              <a:rPr lang="de-DE" sz="1400" dirty="0" smtClean="0"/>
              <a:t>Grundwert =</a:t>
            </a:r>
            <a:r>
              <a:rPr lang="de-DE" sz="1400" dirty="0"/>
              <a:t> </a:t>
            </a:r>
            <a:r>
              <a:rPr lang="de-DE" sz="1400" dirty="0" smtClean="0"/>
              <a:t>Prozentwert </a:t>
            </a:r>
            <a:r>
              <a:rPr lang="de-DE" sz="1400" dirty="0"/>
              <a:t>multipliziert </a:t>
            </a:r>
            <a:r>
              <a:rPr lang="de-DE" sz="1400" dirty="0" smtClean="0"/>
              <a:t>mit 100, </a:t>
            </a:r>
            <a:r>
              <a:rPr lang="de-DE" sz="1400" dirty="0"/>
              <a:t>dividiert durch </a:t>
            </a:r>
            <a:r>
              <a:rPr lang="de-DE" sz="1400" dirty="0" smtClean="0"/>
              <a:t>Prozentsatz</a:t>
            </a:r>
          </a:p>
          <a:p>
            <a:endParaRPr lang="de-DE" sz="1400" dirty="0"/>
          </a:p>
          <a:p>
            <a:r>
              <a:rPr lang="de-DE" sz="1400" dirty="0" smtClean="0"/>
              <a:t>Oder auch:</a:t>
            </a:r>
            <a:br>
              <a:rPr lang="de-DE" sz="1400" dirty="0" smtClean="0"/>
            </a:br>
            <a:r>
              <a:rPr lang="de-DE" sz="1400" dirty="0" smtClean="0"/>
              <a:t>Grundwert = Prozentwert x 100 : Prozentsatz</a:t>
            </a:r>
            <a:endParaRPr lang="de-AT" sz="1400" dirty="0"/>
          </a:p>
        </p:txBody>
      </p:sp>
    </p:spTree>
    <p:extLst>
      <p:ext uri="{BB962C8B-B14F-4D97-AF65-F5344CB8AC3E}">
        <p14:creationId xmlns:p14="http://schemas.microsoft.com/office/powerpoint/2010/main" val="268490252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3339C61-2D69-4656-BFEE-DABBDCC494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AT" sz="1600" b="0" dirty="0" smtClean="0"/>
              <a:t>Frau </a:t>
            </a:r>
            <a:r>
              <a:rPr lang="de-AT" sz="1600" b="0" dirty="0" err="1"/>
              <a:t>Kain</a:t>
            </a:r>
            <a:r>
              <a:rPr lang="de-AT" sz="1600" b="0" dirty="0"/>
              <a:t> </a:t>
            </a:r>
            <a:r>
              <a:rPr lang="de-AT" sz="1600" b="0" dirty="0" smtClean="0"/>
              <a:t>zahlt 52 </a:t>
            </a:r>
            <a:r>
              <a:rPr lang="de-AT" sz="1600" b="0" dirty="0"/>
              <a:t>€ im </a:t>
            </a:r>
            <a:r>
              <a:rPr lang="de-AT" sz="1600" b="0" dirty="0" smtClean="0"/>
              <a:t>Voraus.</a:t>
            </a:r>
            <a:endParaRPr lang="de-AT" sz="1600" b="0" dirty="0"/>
          </a:p>
          <a:p>
            <a:pPr marL="0" indent="0">
              <a:buNone/>
            </a:pPr>
            <a:r>
              <a:rPr lang="de-AT" sz="1600" b="0" dirty="0"/>
              <a:t>Das sind 20 % des vollen Preises. </a:t>
            </a:r>
          </a:p>
          <a:p>
            <a:pPr marL="0" indent="0">
              <a:buNone/>
            </a:pPr>
            <a:r>
              <a:rPr lang="de-AT" sz="1600" b="0" dirty="0"/>
              <a:t>Wie viel kostet das Smartphone insgesamt?</a:t>
            </a:r>
          </a:p>
          <a:p>
            <a:pPr marL="0" indent="0">
              <a:buNone/>
            </a:pPr>
            <a:endParaRPr lang="de-AT" sz="1600" b="0" dirty="0" smtClean="0"/>
          </a:p>
          <a:p>
            <a:pPr marL="0" indent="0">
              <a:buNone/>
            </a:pPr>
            <a:r>
              <a:rPr lang="de-AT" sz="1600" b="0" dirty="0" smtClean="0"/>
              <a:t>Das heißt, </a:t>
            </a:r>
            <a:endParaRPr lang="de-AT" sz="1600" b="0" dirty="0"/>
          </a:p>
          <a:p>
            <a:r>
              <a:rPr lang="de-AT" sz="1600" b="0" dirty="0"/>
              <a:t>Prozentwert = 52 €</a:t>
            </a:r>
          </a:p>
          <a:p>
            <a:r>
              <a:rPr lang="de-AT" sz="1600" b="0" dirty="0"/>
              <a:t>Prozentsatz = 20 %</a:t>
            </a:r>
          </a:p>
          <a:p>
            <a:r>
              <a:rPr lang="de-AT" sz="1600" b="0" dirty="0"/>
              <a:t>Grundwert = ?</a:t>
            </a:r>
          </a:p>
          <a:p>
            <a:pPr marL="0" indent="0">
              <a:buNone/>
            </a:pPr>
            <a:endParaRPr lang="de-AT" b="1" dirty="0"/>
          </a:p>
          <a:p>
            <a:pPr marL="0" indent="0">
              <a:buNone/>
            </a:pPr>
            <a:endParaRPr lang="de-AT" b="1" dirty="0"/>
          </a:p>
        </p:txBody>
      </p:sp>
      <p:sp>
        <p:nvSpPr>
          <p:cNvPr id="4" name="Titel 1">
            <a:extLst>
              <a:ext uri="{FF2B5EF4-FFF2-40B4-BE49-F238E27FC236}">
                <a16:creationId xmlns:a16="http://schemas.microsoft.com/office/drawing/2014/main" id="{1ACEB2C8-C436-406B-B560-B5877B951990}"/>
              </a:ext>
            </a:extLst>
          </p:cNvPr>
          <p:cNvSpPr txBox="1">
            <a:spLocks/>
          </p:cNvSpPr>
          <p:nvPr/>
        </p:nvSpPr>
        <p:spPr>
          <a:xfrm>
            <a:off x="800100" y="1078340"/>
            <a:ext cx="7284427" cy="894278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de-AT" sz="3300" b="1" dirty="0">
              <a:solidFill>
                <a:srgbClr val="6F002D"/>
              </a:solidFill>
            </a:endParaRP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6E4F274D-50CB-4D51-96DF-7D01345B932C}"/>
              </a:ext>
            </a:extLst>
          </p:cNvPr>
          <p:cNvSpPr txBox="1"/>
          <p:nvPr/>
        </p:nvSpPr>
        <p:spPr>
          <a:xfrm>
            <a:off x="5009141" y="1511255"/>
            <a:ext cx="3635896" cy="4524315"/>
          </a:xfrm>
          <a:prstGeom prst="rect">
            <a:avLst/>
          </a:prstGeom>
          <a:noFill/>
          <a:ln>
            <a:solidFill>
              <a:srgbClr val="990033"/>
            </a:solidFill>
          </a:ln>
        </p:spPr>
        <p:txBody>
          <a:bodyPr wrap="square" rtlCol="0">
            <a:spAutoFit/>
          </a:bodyPr>
          <a:lstStyle/>
          <a:p>
            <a:r>
              <a:rPr lang="de-AT" sz="1600" dirty="0" smtClean="0"/>
              <a:t>Sie </a:t>
            </a:r>
            <a:r>
              <a:rPr lang="de-AT" sz="1600" dirty="0"/>
              <a:t>möchten den </a:t>
            </a:r>
            <a:r>
              <a:rPr lang="de-AT" sz="1600" dirty="0" smtClean="0"/>
              <a:t>Grundwert </a:t>
            </a:r>
            <a:r>
              <a:rPr lang="de-AT" sz="1600" dirty="0"/>
              <a:t>ausrechnen:</a:t>
            </a:r>
          </a:p>
          <a:p>
            <a:r>
              <a:rPr lang="de-AT" sz="1600" dirty="0"/>
              <a:t>Dazu brauchen </a:t>
            </a:r>
            <a:r>
              <a:rPr lang="de-AT" sz="1600" dirty="0" smtClean="0"/>
              <a:t>Sie folgende </a:t>
            </a:r>
            <a:r>
              <a:rPr lang="de-AT" sz="1600" dirty="0"/>
              <a:t>Formel:</a:t>
            </a:r>
          </a:p>
          <a:p>
            <a:endParaRPr lang="de-AT" sz="1600" dirty="0"/>
          </a:p>
          <a:p>
            <a:endParaRPr lang="de-AT" sz="1600" dirty="0"/>
          </a:p>
          <a:p>
            <a:endParaRPr lang="de-AT" sz="1600" dirty="0"/>
          </a:p>
          <a:p>
            <a:endParaRPr lang="de-AT" sz="1600" dirty="0"/>
          </a:p>
          <a:p>
            <a:endParaRPr lang="de-AT" sz="1600" dirty="0"/>
          </a:p>
          <a:p>
            <a:r>
              <a:rPr lang="de-AT" sz="1600" dirty="0" smtClean="0"/>
              <a:t>Sie rechnen:</a:t>
            </a:r>
            <a:endParaRPr lang="de-AT" sz="1600" dirty="0"/>
          </a:p>
          <a:p>
            <a:endParaRPr lang="de-AT" sz="1600" dirty="0"/>
          </a:p>
          <a:p>
            <a:pPr algn="ctr"/>
            <a:endParaRPr lang="de-AT" sz="1600" dirty="0"/>
          </a:p>
          <a:p>
            <a:pPr algn="ctr"/>
            <a:endParaRPr lang="de-AT" sz="1600" dirty="0"/>
          </a:p>
          <a:p>
            <a:endParaRPr lang="de-AT" sz="1600" dirty="0" smtClean="0"/>
          </a:p>
          <a:p>
            <a:endParaRPr lang="de-AT" sz="1600" dirty="0"/>
          </a:p>
          <a:p>
            <a:r>
              <a:rPr lang="de-AT" sz="1600" dirty="0" smtClean="0"/>
              <a:t>52 x 100 : 20 = 260</a:t>
            </a:r>
            <a:endParaRPr lang="de-AT" sz="1600" dirty="0" smtClean="0"/>
          </a:p>
          <a:p>
            <a:r>
              <a:rPr lang="de-AT" sz="1600" dirty="0" smtClean="0"/>
              <a:t>Das Smartphone kostet insgesamt</a:t>
            </a:r>
          </a:p>
          <a:p>
            <a:r>
              <a:rPr lang="de-AT" sz="1600" dirty="0" smtClean="0"/>
              <a:t>also 260 €.</a:t>
            </a:r>
            <a:endParaRPr lang="de-AT" sz="1600" dirty="0"/>
          </a:p>
          <a:p>
            <a:endParaRPr lang="de-AT" sz="1600" dirty="0"/>
          </a:p>
        </p:txBody>
      </p:sp>
      <p:graphicFrame>
        <p:nvGraphicFramePr>
          <p:cNvPr id="9" name="Tabelle 8">
            <a:extLst>
              <a:ext uri="{FF2B5EF4-FFF2-40B4-BE49-F238E27FC236}">
                <a16:creationId xmlns:a16="http://schemas.microsoft.com/office/drawing/2014/main" id="{78BE3F20-51DC-4CB7-A89F-4C6971E5204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13392744"/>
              </p:ext>
            </p:extLst>
          </p:nvPr>
        </p:nvGraphicFramePr>
        <p:xfrm>
          <a:off x="6012160" y="2532999"/>
          <a:ext cx="1461721" cy="5943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65992">
                  <a:extLst>
                    <a:ext uri="{9D8B030D-6E8A-4147-A177-3AD203B41FA5}">
                      <a16:colId xmlns:a16="http://schemas.microsoft.com/office/drawing/2014/main" val="2424699727"/>
                    </a:ext>
                  </a:extLst>
                </a:gridCol>
                <a:gridCol w="995729">
                  <a:extLst>
                    <a:ext uri="{9D8B030D-6E8A-4147-A177-3AD203B41FA5}">
                      <a16:colId xmlns:a16="http://schemas.microsoft.com/office/drawing/2014/main" val="1961054036"/>
                    </a:ext>
                  </a:extLst>
                </a:gridCol>
              </a:tblGrid>
              <a:tr h="297180">
                <a:tc rowSpan="2">
                  <a:txBody>
                    <a:bodyPr/>
                    <a:lstStyle/>
                    <a:p>
                      <a:pPr algn="ctr"/>
                      <a:r>
                        <a:rPr lang="de-AT" sz="1500" b="1" dirty="0" smtClean="0"/>
                        <a:t>G =</a:t>
                      </a:r>
                      <a:endParaRPr lang="de-AT" sz="1500" b="1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AT" sz="1500" b="1" dirty="0"/>
                        <a:t>W . 100</a:t>
                      </a:r>
                    </a:p>
                  </a:txBody>
                  <a:tcPr marL="68580" marR="68580" marT="34290" marB="3429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09168045"/>
                  </a:ext>
                </a:extLst>
              </a:tr>
              <a:tr h="297180">
                <a:tc vMerge="1">
                  <a:txBody>
                    <a:bodyPr/>
                    <a:lstStyle/>
                    <a:p>
                      <a:endParaRPr lang="de-A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AT" sz="1500" b="1" dirty="0"/>
                        <a:t>p</a:t>
                      </a:r>
                    </a:p>
                  </a:txBody>
                  <a:tcPr marL="68580" marR="68580" marT="34290" marB="3429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4164006"/>
                  </a:ext>
                </a:extLst>
              </a:tr>
            </a:tbl>
          </a:graphicData>
        </a:graphic>
      </p:graphicFrame>
      <p:graphicFrame>
        <p:nvGraphicFramePr>
          <p:cNvPr id="10" name="Tabelle 8">
            <a:extLst>
              <a:ext uri="{FF2B5EF4-FFF2-40B4-BE49-F238E27FC236}">
                <a16:creationId xmlns:a16="http://schemas.microsoft.com/office/drawing/2014/main" id="{F883896C-A63D-444F-9C34-EEA9AE00BB0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72404261"/>
              </p:ext>
            </p:extLst>
          </p:nvPr>
        </p:nvGraphicFramePr>
        <p:xfrm>
          <a:off x="6012159" y="3979963"/>
          <a:ext cx="1461721" cy="5943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65992">
                  <a:extLst>
                    <a:ext uri="{9D8B030D-6E8A-4147-A177-3AD203B41FA5}">
                      <a16:colId xmlns:a16="http://schemas.microsoft.com/office/drawing/2014/main" val="2424699727"/>
                    </a:ext>
                  </a:extLst>
                </a:gridCol>
                <a:gridCol w="995729">
                  <a:extLst>
                    <a:ext uri="{9D8B030D-6E8A-4147-A177-3AD203B41FA5}">
                      <a16:colId xmlns:a16="http://schemas.microsoft.com/office/drawing/2014/main" val="1961054036"/>
                    </a:ext>
                  </a:extLst>
                </a:gridCol>
              </a:tblGrid>
              <a:tr h="297180">
                <a:tc rowSpan="2">
                  <a:txBody>
                    <a:bodyPr/>
                    <a:lstStyle/>
                    <a:p>
                      <a:pPr algn="ctr"/>
                      <a:r>
                        <a:rPr lang="de-AT" sz="1500" b="1" dirty="0"/>
                        <a:t>G =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AT" sz="1500" b="1" dirty="0" smtClean="0"/>
                        <a:t>52 </a:t>
                      </a:r>
                      <a:r>
                        <a:rPr lang="de-AT" sz="1500" b="1" dirty="0"/>
                        <a:t>. 100</a:t>
                      </a:r>
                    </a:p>
                  </a:txBody>
                  <a:tcPr marL="68580" marR="68580" marT="34290" marB="3429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09168045"/>
                  </a:ext>
                </a:extLst>
              </a:tr>
              <a:tr h="297180">
                <a:tc vMerge="1">
                  <a:txBody>
                    <a:bodyPr/>
                    <a:lstStyle/>
                    <a:p>
                      <a:endParaRPr lang="de-A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AT" sz="1500" b="1" dirty="0" smtClean="0"/>
                        <a:t>20</a:t>
                      </a:r>
                      <a:endParaRPr lang="de-AT" sz="1500" b="1" dirty="0"/>
                    </a:p>
                  </a:txBody>
                  <a:tcPr marL="68580" marR="68580" marT="34290" marB="3429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4164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4523751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8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8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3339C61-2D69-4656-BFEE-DABBDCC494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AT" b="1" dirty="0" smtClean="0"/>
              <a:t>Ein weiteres Beispiel:</a:t>
            </a:r>
          </a:p>
          <a:p>
            <a:pPr marL="0" indent="0">
              <a:buNone/>
            </a:pPr>
            <a:endParaRPr lang="de-AT" dirty="0"/>
          </a:p>
          <a:p>
            <a:pPr marL="0" indent="0">
              <a:buNone/>
            </a:pPr>
            <a:r>
              <a:rPr lang="de-AT" sz="1600" b="0" dirty="0" smtClean="0"/>
              <a:t>Ein </a:t>
            </a:r>
            <a:r>
              <a:rPr lang="de-AT" sz="1600" b="0" dirty="0"/>
              <a:t>USB-Stick kostet nur noch 50</a:t>
            </a:r>
            <a:r>
              <a:rPr lang="de-AT" sz="1600" b="0" dirty="0" smtClean="0"/>
              <a:t>% </a:t>
            </a:r>
            <a:br>
              <a:rPr lang="de-AT" sz="1600" b="0" dirty="0" smtClean="0"/>
            </a:br>
            <a:r>
              <a:rPr lang="de-AT" sz="1600" b="0" dirty="0" smtClean="0"/>
              <a:t>vom Normalpreis.</a:t>
            </a:r>
            <a:endParaRPr lang="de-AT" sz="1600" b="0" dirty="0"/>
          </a:p>
          <a:p>
            <a:pPr marL="0" indent="0">
              <a:buNone/>
            </a:pPr>
            <a:r>
              <a:rPr lang="de-AT" sz="1600" b="0" dirty="0" smtClean="0"/>
              <a:t>Der </a:t>
            </a:r>
            <a:r>
              <a:rPr lang="de-AT" sz="1600" b="0" dirty="0"/>
              <a:t>neue Preis </a:t>
            </a:r>
            <a:r>
              <a:rPr lang="de-AT" sz="1600" b="0" dirty="0" smtClean="0"/>
              <a:t>beträgt </a:t>
            </a:r>
            <a:r>
              <a:rPr lang="de-AT" sz="1600" b="0" dirty="0"/>
              <a:t>6 €.</a:t>
            </a:r>
          </a:p>
          <a:p>
            <a:pPr marL="0" indent="0">
              <a:buNone/>
            </a:pPr>
            <a:r>
              <a:rPr lang="de-AT" sz="1600" b="0" dirty="0"/>
              <a:t>Wie hoch war der Normalpreis?</a:t>
            </a:r>
          </a:p>
          <a:p>
            <a:pPr marL="0" indent="0">
              <a:buNone/>
            </a:pPr>
            <a:endParaRPr lang="de-AT" sz="1600" b="0" dirty="0"/>
          </a:p>
          <a:p>
            <a:pPr marL="0" indent="0">
              <a:buNone/>
            </a:pPr>
            <a:r>
              <a:rPr lang="de-AT" sz="1600" b="0" dirty="0"/>
              <a:t>Prozentwert = 6</a:t>
            </a:r>
          </a:p>
          <a:p>
            <a:pPr marL="0" indent="0">
              <a:buNone/>
            </a:pPr>
            <a:r>
              <a:rPr lang="de-AT" sz="1600" b="0" dirty="0" smtClean="0"/>
              <a:t>Prozentsatz </a:t>
            </a:r>
            <a:r>
              <a:rPr lang="de-AT" sz="1600" b="0" dirty="0"/>
              <a:t>= 50</a:t>
            </a:r>
          </a:p>
          <a:p>
            <a:pPr marL="0" indent="0">
              <a:buNone/>
            </a:pPr>
            <a:r>
              <a:rPr lang="de-AT" sz="1600" b="0" dirty="0"/>
              <a:t>Grundwert = ?</a:t>
            </a:r>
          </a:p>
          <a:p>
            <a:pPr marL="0" indent="0">
              <a:buNone/>
            </a:pPr>
            <a:endParaRPr lang="de-AT" b="1" dirty="0"/>
          </a:p>
          <a:p>
            <a:pPr marL="0" indent="0">
              <a:buNone/>
            </a:pPr>
            <a:endParaRPr lang="de-AT" b="1" dirty="0"/>
          </a:p>
        </p:txBody>
      </p:sp>
      <p:sp>
        <p:nvSpPr>
          <p:cNvPr id="4" name="Titel 1">
            <a:extLst>
              <a:ext uri="{FF2B5EF4-FFF2-40B4-BE49-F238E27FC236}">
                <a16:creationId xmlns:a16="http://schemas.microsoft.com/office/drawing/2014/main" id="{1ACEB2C8-C436-406B-B560-B5877B951990}"/>
              </a:ext>
            </a:extLst>
          </p:cNvPr>
          <p:cNvSpPr txBox="1">
            <a:spLocks/>
          </p:cNvSpPr>
          <p:nvPr/>
        </p:nvSpPr>
        <p:spPr>
          <a:xfrm>
            <a:off x="800100" y="1078340"/>
            <a:ext cx="7284427" cy="894278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de-AT" sz="3300" b="1" dirty="0">
              <a:solidFill>
                <a:srgbClr val="6F002D"/>
              </a:solidFill>
            </a:endParaRP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6E4F274D-50CB-4D51-96DF-7D01345B932C}"/>
              </a:ext>
            </a:extLst>
          </p:cNvPr>
          <p:cNvSpPr txBox="1"/>
          <p:nvPr/>
        </p:nvSpPr>
        <p:spPr>
          <a:xfrm>
            <a:off x="4591309" y="2377885"/>
            <a:ext cx="4176464" cy="3816429"/>
          </a:xfrm>
          <a:prstGeom prst="rect">
            <a:avLst/>
          </a:prstGeom>
          <a:noFill/>
          <a:ln>
            <a:solidFill>
              <a:srgbClr val="990033"/>
            </a:solidFill>
          </a:ln>
        </p:spPr>
        <p:txBody>
          <a:bodyPr wrap="square" rtlCol="0">
            <a:spAutoFit/>
          </a:bodyPr>
          <a:lstStyle/>
          <a:p>
            <a:r>
              <a:rPr lang="de-AT" sz="1600" dirty="0" smtClean="0"/>
              <a:t>Sie </a:t>
            </a:r>
            <a:r>
              <a:rPr lang="de-AT" sz="1600" dirty="0"/>
              <a:t>brauchen </a:t>
            </a:r>
            <a:r>
              <a:rPr lang="de-AT" sz="1600" dirty="0" smtClean="0"/>
              <a:t>wieder </a:t>
            </a:r>
            <a:r>
              <a:rPr lang="de-AT" sz="1600" dirty="0"/>
              <a:t>folgende Formel:</a:t>
            </a:r>
          </a:p>
          <a:p>
            <a:endParaRPr lang="de-AT" sz="1600" dirty="0"/>
          </a:p>
          <a:p>
            <a:endParaRPr lang="de-AT" sz="1600" dirty="0"/>
          </a:p>
          <a:p>
            <a:endParaRPr lang="de-AT" sz="1600" dirty="0"/>
          </a:p>
          <a:p>
            <a:endParaRPr lang="de-AT" sz="1600" dirty="0"/>
          </a:p>
          <a:p>
            <a:endParaRPr lang="de-AT" sz="1600" dirty="0"/>
          </a:p>
          <a:p>
            <a:r>
              <a:rPr lang="de-AT" sz="1600" dirty="0" smtClean="0"/>
              <a:t>Sie rechnen:</a:t>
            </a:r>
            <a:endParaRPr lang="de-AT" sz="1600" dirty="0"/>
          </a:p>
          <a:p>
            <a:endParaRPr lang="de-AT" sz="1600" dirty="0"/>
          </a:p>
          <a:p>
            <a:endParaRPr lang="de-AT" sz="1600" dirty="0"/>
          </a:p>
          <a:p>
            <a:endParaRPr lang="de-AT" sz="1600" dirty="0"/>
          </a:p>
          <a:p>
            <a:pPr algn="ctr"/>
            <a:endParaRPr lang="de-AT" sz="1600" dirty="0"/>
          </a:p>
          <a:p>
            <a:pPr algn="ctr"/>
            <a:endParaRPr lang="de-AT" sz="1600" dirty="0" smtClean="0"/>
          </a:p>
          <a:p>
            <a:r>
              <a:rPr lang="de-AT" sz="1600" dirty="0" smtClean="0"/>
              <a:t>6 x 100 : 50 = 12</a:t>
            </a:r>
            <a:endParaRPr lang="de-AT" sz="1600" dirty="0"/>
          </a:p>
          <a:p>
            <a:r>
              <a:rPr lang="de-AT" sz="1600" dirty="0"/>
              <a:t>Der Normalpreis beträgt </a:t>
            </a:r>
            <a:r>
              <a:rPr lang="de-AT" sz="1600" dirty="0" smtClean="0"/>
              <a:t>also 12 </a:t>
            </a:r>
            <a:r>
              <a:rPr lang="de-AT" sz="1600" dirty="0"/>
              <a:t>€!</a:t>
            </a:r>
          </a:p>
          <a:p>
            <a:endParaRPr lang="de-AT" sz="1800" dirty="0"/>
          </a:p>
        </p:txBody>
      </p:sp>
      <p:graphicFrame>
        <p:nvGraphicFramePr>
          <p:cNvPr id="9" name="Tabelle 8">
            <a:extLst>
              <a:ext uri="{FF2B5EF4-FFF2-40B4-BE49-F238E27FC236}">
                <a16:creationId xmlns:a16="http://schemas.microsoft.com/office/drawing/2014/main" id="{78BE3F20-51DC-4CB7-A89F-4C6971E5204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0816099"/>
              </p:ext>
            </p:extLst>
          </p:nvPr>
        </p:nvGraphicFramePr>
        <p:xfrm>
          <a:off x="5724128" y="2857808"/>
          <a:ext cx="1461721" cy="5943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65992">
                  <a:extLst>
                    <a:ext uri="{9D8B030D-6E8A-4147-A177-3AD203B41FA5}">
                      <a16:colId xmlns:a16="http://schemas.microsoft.com/office/drawing/2014/main" val="2424699727"/>
                    </a:ext>
                  </a:extLst>
                </a:gridCol>
                <a:gridCol w="995729">
                  <a:extLst>
                    <a:ext uri="{9D8B030D-6E8A-4147-A177-3AD203B41FA5}">
                      <a16:colId xmlns:a16="http://schemas.microsoft.com/office/drawing/2014/main" val="1961054036"/>
                    </a:ext>
                  </a:extLst>
                </a:gridCol>
              </a:tblGrid>
              <a:tr h="126383">
                <a:tc rowSpan="2">
                  <a:txBody>
                    <a:bodyPr/>
                    <a:lstStyle/>
                    <a:p>
                      <a:pPr algn="ctr"/>
                      <a:r>
                        <a:rPr lang="de-AT" sz="1500" b="1" smtClean="0"/>
                        <a:t>G=</a:t>
                      </a:r>
                      <a:endParaRPr lang="de-AT" sz="1500" b="1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AT" sz="1500" b="1" dirty="0"/>
                        <a:t>W . 100</a:t>
                      </a:r>
                    </a:p>
                  </a:txBody>
                  <a:tcPr marL="68580" marR="68580" marT="34290" marB="3429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09168045"/>
                  </a:ext>
                </a:extLst>
              </a:tr>
              <a:tr h="297180">
                <a:tc vMerge="1">
                  <a:txBody>
                    <a:bodyPr/>
                    <a:lstStyle/>
                    <a:p>
                      <a:endParaRPr lang="de-A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AT" sz="1500" b="1" dirty="0"/>
                        <a:t>p</a:t>
                      </a:r>
                    </a:p>
                  </a:txBody>
                  <a:tcPr marL="68580" marR="68580" marT="34290" marB="3429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4164006"/>
                  </a:ext>
                </a:extLst>
              </a:tr>
            </a:tbl>
          </a:graphicData>
        </a:graphic>
      </p:graphicFrame>
      <p:graphicFrame>
        <p:nvGraphicFramePr>
          <p:cNvPr id="10" name="Tabelle 8">
            <a:extLst>
              <a:ext uri="{FF2B5EF4-FFF2-40B4-BE49-F238E27FC236}">
                <a16:creationId xmlns:a16="http://schemas.microsoft.com/office/drawing/2014/main" id="{F883896C-A63D-444F-9C34-EEA9AE00BB0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0332217"/>
              </p:ext>
            </p:extLst>
          </p:nvPr>
        </p:nvGraphicFramePr>
        <p:xfrm>
          <a:off x="5724127" y="4402950"/>
          <a:ext cx="1461721" cy="5943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65992">
                  <a:extLst>
                    <a:ext uri="{9D8B030D-6E8A-4147-A177-3AD203B41FA5}">
                      <a16:colId xmlns:a16="http://schemas.microsoft.com/office/drawing/2014/main" val="2424699727"/>
                    </a:ext>
                  </a:extLst>
                </a:gridCol>
                <a:gridCol w="995729">
                  <a:extLst>
                    <a:ext uri="{9D8B030D-6E8A-4147-A177-3AD203B41FA5}">
                      <a16:colId xmlns:a16="http://schemas.microsoft.com/office/drawing/2014/main" val="1961054036"/>
                    </a:ext>
                  </a:extLst>
                </a:gridCol>
              </a:tblGrid>
              <a:tr h="297180">
                <a:tc rowSpan="2">
                  <a:txBody>
                    <a:bodyPr/>
                    <a:lstStyle/>
                    <a:p>
                      <a:pPr algn="ctr"/>
                      <a:r>
                        <a:rPr lang="de-AT" sz="1500" b="1" dirty="0"/>
                        <a:t>G =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AT" sz="1500" b="1" dirty="0"/>
                        <a:t>6 . 100</a:t>
                      </a:r>
                    </a:p>
                  </a:txBody>
                  <a:tcPr marL="68580" marR="68580" marT="34290" marB="3429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09168045"/>
                  </a:ext>
                </a:extLst>
              </a:tr>
              <a:tr h="297180">
                <a:tc vMerge="1">
                  <a:txBody>
                    <a:bodyPr/>
                    <a:lstStyle/>
                    <a:p>
                      <a:endParaRPr lang="de-A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AT" sz="1500" b="1" dirty="0" smtClean="0"/>
                        <a:t>50</a:t>
                      </a:r>
                      <a:endParaRPr lang="de-AT" sz="1500" b="1" dirty="0"/>
                    </a:p>
                  </a:txBody>
                  <a:tcPr marL="68580" marR="68580" marT="34290" marB="3429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4164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6643957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8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21A8367-9E2B-4536-8197-241F3B2797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0100" y="1772816"/>
            <a:ext cx="7772400" cy="4464496"/>
          </a:xfrm>
        </p:spPr>
        <p:txBody>
          <a:bodyPr/>
          <a:lstStyle/>
          <a:p>
            <a:pPr marL="0" indent="0">
              <a:buNone/>
            </a:pPr>
            <a:endParaRPr lang="de-AT" dirty="0"/>
          </a:p>
          <a:p>
            <a:pPr marL="0" indent="0">
              <a:buNone/>
            </a:pPr>
            <a:endParaRPr lang="de-AT" dirty="0"/>
          </a:p>
          <a:p>
            <a:pPr marL="0" indent="0">
              <a:buNone/>
            </a:pPr>
            <a:endParaRPr lang="de-AT" dirty="0"/>
          </a:p>
          <a:p>
            <a:pPr marL="0" indent="0" algn="ctr">
              <a:buNone/>
            </a:pPr>
            <a:r>
              <a:rPr lang="de-AT" dirty="0"/>
              <a:t>Viel Spaß beim Üben der </a:t>
            </a:r>
            <a:r>
              <a:rPr lang="de-AT" dirty="0" smtClean="0"/>
              <a:t>Grundwertberechnung</a:t>
            </a:r>
            <a:r>
              <a:rPr lang="de-AT" dirty="0"/>
              <a:t>!!!</a:t>
            </a:r>
          </a:p>
        </p:txBody>
      </p:sp>
    </p:spTree>
    <p:extLst>
      <p:ext uri="{BB962C8B-B14F-4D97-AF65-F5344CB8AC3E}">
        <p14:creationId xmlns:p14="http://schemas.microsoft.com/office/powerpoint/2010/main" val="301459711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a67e55b4ab0852f7a3e875cd9576d75569f"/>
</p:tagLst>
</file>

<file path=ppt/theme/theme1.xml><?xml version="1.0" encoding="utf-8"?>
<a:theme xmlns:a="http://schemas.openxmlformats.org/drawingml/2006/main" name="Leere Präsentation">
  <a:themeElements>
    <a:clrScheme name="Leere Prä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eere Präsentation">
      <a:majorFont>
        <a:latin typeface="Arial"/>
        <a:ea typeface="Geneva"/>
        <a:cs typeface="Geneva"/>
      </a:majorFont>
      <a:minorFont>
        <a:latin typeface="Arial"/>
        <a:ea typeface="Geneva"/>
        <a:cs typeface="Genev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Grande" pitchFamily="-109" charset="0"/>
            <a:ea typeface="Geneva" pitchFamily="-109" charset="-128"/>
            <a:cs typeface="Geneva" pitchFamily="-109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Grande" pitchFamily="-109" charset="0"/>
            <a:ea typeface="Geneva" pitchFamily="-109" charset="-128"/>
            <a:cs typeface="Geneva" pitchFamily="-109" charset="-128"/>
          </a:defRPr>
        </a:defPPr>
      </a:lstStyle>
    </a:lnDef>
  </a:objectDefaults>
  <a:extraClrSchemeLst>
    <a:extraClrScheme>
      <a:clrScheme name="Leere Prä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ere Prä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ere Prä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ere Prä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ere Prä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ere Prä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e Prä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e Prä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e Prä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e Prä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e Prä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e Prä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lfe-ppt.potx" id="{A43D0A14-2405-45AB-A8A8-53AC325ED188}" vid="{A5ADDBDA-16AD-427E-B5E0-BE75EA93A5A0}"/>
    </a:ext>
  </a:extLst>
</a:theme>
</file>

<file path=ppt/theme/theme2.xml><?xml version="1.0" encoding="utf-8"?>
<a:theme xmlns:a="http://schemas.openxmlformats.org/drawingml/2006/main" name="Office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314</Words>
  <Application>Microsoft Office PowerPoint</Application>
  <PresentationFormat>Bildschirmpräsentation (4:3)</PresentationFormat>
  <Paragraphs>93</Paragraphs>
  <Slides>7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7</vt:i4>
      </vt:variant>
    </vt:vector>
  </HeadingPairs>
  <TitlesOfParts>
    <vt:vector size="11" baseType="lpstr">
      <vt:lpstr>Arial</vt:lpstr>
      <vt:lpstr>Geneva</vt:lpstr>
      <vt:lpstr>Lucida Grande</vt:lpstr>
      <vt:lpstr>Leere Präsentation</vt:lpstr>
      <vt:lpstr>Die Formel zur Berechnung  des Grundwerts (Rechnen  mit Prozenten) </vt:lpstr>
      <vt:lpstr>Grundwert – Prozentsatz – Prozentwert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Akzente Salzburg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Silke Jamer-Flagel</dc:creator>
  <cp:lastModifiedBy>anna stiftinger</cp:lastModifiedBy>
  <cp:revision>460</cp:revision>
  <cp:lastPrinted>2021-03-17T10:16:38Z</cp:lastPrinted>
  <dcterms:created xsi:type="dcterms:W3CDTF">2019-05-31T21:16:28Z</dcterms:created>
  <dcterms:modified xsi:type="dcterms:W3CDTF">2022-07-18T11:01:48Z</dcterms:modified>
</cp:coreProperties>
</file>