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1"/>
  </p:notesMasterIdLst>
  <p:sldIdLst>
    <p:sldId id="256" r:id="rId2"/>
    <p:sldId id="261" r:id="rId3"/>
    <p:sldId id="296" r:id="rId4"/>
    <p:sldId id="264" r:id="rId5"/>
    <p:sldId id="300" r:id="rId6"/>
    <p:sldId id="267" r:id="rId7"/>
    <p:sldId id="272" r:id="rId8"/>
    <p:sldId id="268" r:id="rId9"/>
    <p:sldId id="269" r:id="rId10"/>
    <p:sldId id="285" r:id="rId11"/>
    <p:sldId id="284" r:id="rId12"/>
    <p:sldId id="286" r:id="rId13"/>
    <p:sldId id="271" r:id="rId14"/>
    <p:sldId id="281" r:id="rId15"/>
    <p:sldId id="282" r:id="rId16"/>
    <p:sldId id="294" r:id="rId17"/>
    <p:sldId id="283" r:id="rId18"/>
    <p:sldId id="288" r:id="rId19"/>
    <p:sldId id="289" r:id="rId20"/>
    <p:sldId id="290" r:id="rId21"/>
    <p:sldId id="273" r:id="rId22"/>
    <p:sldId id="278" r:id="rId23"/>
    <p:sldId id="274" r:id="rId24"/>
    <p:sldId id="280" r:id="rId25"/>
    <p:sldId id="276" r:id="rId26"/>
    <p:sldId id="291" r:id="rId27"/>
    <p:sldId id="292" r:id="rId28"/>
    <p:sldId id="293" r:id="rId29"/>
    <p:sldId id="299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RNER, Marina" initials="T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0.51135</cdr:x>
      <cdr:y>0</cdr:y>
    </cdr:from>
    <cdr:to>
      <cdr:x>1</cdr:x>
      <cdr:y>1</cdr:y>
    </cdr:to>
    <cdr:pic>
      <cdr:nvPicPr>
        <cdr:cNvPr id="3" name="Grafik 2">
          <a:extLst xmlns:a="http://schemas.openxmlformats.org/drawingml/2006/main">
            <a:ext uri="{FF2B5EF4-FFF2-40B4-BE49-F238E27FC236}">
              <a16:creationId xmlns:a16="http://schemas.microsoft.com/office/drawing/2014/main" id="{256A0D7A-A56A-42A2-996A-07D4B0DB0A0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769814" y="0"/>
          <a:ext cx="5513689" cy="412102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0.50454</cdr:x>
      <cdr:y>1</cdr:y>
    </cdr:to>
    <cdr:pic>
      <cdr:nvPicPr>
        <cdr:cNvPr id="5" name="Grafik 4">
          <a:extLst xmlns:a="http://schemas.openxmlformats.org/drawingml/2006/main">
            <a:ext uri="{FF2B5EF4-FFF2-40B4-BE49-F238E27FC236}">
              <a16:creationId xmlns:a16="http://schemas.microsoft.com/office/drawing/2014/main" id="{75AEA740-CE1D-4BA5-B6E0-AEF73FD2FFD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114300" y="0"/>
          <a:ext cx="5406509" cy="412102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58798-22D1-46A6-BCB8-A665F884276A}" type="datetimeFigureOut">
              <a:rPr lang="de-AT" smtClean="0"/>
              <a:t>19.07.2021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3268-A0B0-4579-B275-0590BE950A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56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A29095BF-220C-41DA-84A1-4255824049E8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5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6998-11C4-4626-A99F-37B9961FF42F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6DEBC-FB71-4E94-9EC5-9C9C1C346DF4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3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96B6D77-CA95-4703-B2E1-D0EC3E632262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CC BY Marina Thurner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784F-9BA6-403A-BDE8-D593CC942A15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B966-F73D-440D-A3CD-A76235103AC5}" type="datetime1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B41D-C110-441B-8B9B-5920820D5AEE}" type="datetime1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A56-D7D3-4B46-8EF9-FDA4D31B2EFF}" type="datetime1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9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F58-D68A-43BC-ACC2-2B2D37B077C8}" type="datetime1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772C-100A-4126-9342-9FE4A377C9FB}" type="datetime1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85C4-8F7D-4BBA-8ACA-203D252EBFB9}" type="datetime1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CC BY Marina Thurner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5DF11A5-5595-494B-94FE-B65D48302790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8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Liste_%C3%B6sterreichischer_Zeitungen_und_Zeitschrifte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earningapps.org/watch?v=pfyy8fk83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einezeitung.at/service/topeasy/index.do" TargetMode="External"/><Relationship Id="rId2" Type="http://schemas.openxmlformats.org/officeDocument/2006/relationships/hyperlink" Target="https://kurier.at/einfache-spra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vthek.orf.at/profile/Nachrichten-in-Einfacher-Sprache/13891048" TargetMode="External"/><Relationship Id="rId5" Type="http://schemas.openxmlformats.org/officeDocument/2006/relationships/hyperlink" Target="https://wien.orf.at/einfach" TargetMode="External"/><Relationship Id="rId4" Type="http://schemas.openxmlformats.org/officeDocument/2006/relationships/hyperlink" Target="https://www.nachrichtenleicht.d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Kreisdiagramm_erdoelverbrauch.svg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learningsnacks.de/share/147286/eaec982fbf226e4466b7628885599bcb5042a0eb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ingapps.org/view208493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2F0BB0A-8DF3-4107-815E-1A34A0ED8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 descr="Ein Bild, das Tisch, Tasse, Kaffee, aus Holz enthält.&#10;&#10;Automatisch generierte Beschreibung">
            <a:extLst>
              <a:ext uri="{FF2B5EF4-FFF2-40B4-BE49-F238E27FC236}">
                <a16:creationId xmlns:a16="http://schemas.microsoft.com/office/drawing/2014/main" id="{8D471D8D-797B-4571-B50B-B93328B08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" b="11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999347E-C53E-49B7-9685-F4B751637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8546"/>
            <a:ext cx="12192000" cy="4719454"/>
          </a:xfrm>
          <a:custGeom>
            <a:avLst/>
            <a:gdLst>
              <a:gd name="connsiteX0" fmla="*/ 1 w 12192000"/>
              <a:gd name="connsiteY0" fmla="*/ 0 h 4719454"/>
              <a:gd name="connsiteX1" fmla="*/ 1 w 12192000"/>
              <a:gd name="connsiteY1" fmla="*/ 69796 h 4719454"/>
              <a:gd name="connsiteX2" fmla="*/ 3526 w 12192000"/>
              <a:gd name="connsiteY2" fmla="*/ 69796 h 4719454"/>
              <a:gd name="connsiteX3" fmla="*/ 14315 w 12192000"/>
              <a:gd name="connsiteY3" fmla="*/ 283470 h 4719454"/>
              <a:gd name="connsiteX4" fmla="*/ 2772489 w 12192000"/>
              <a:gd name="connsiteY4" fmla="*/ 2772487 h 4719454"/>
              <a:gd name="connsiteX5" fmla="*/ 2848416 w 12192000"/>
              <a:gd name="connsiteY5" fmla="*/ 2770568 h 4719454"/>
              <a:gd name="connsiteX6" fmla="*/ 2848416 w 12192000"/>
              <a:gd name="connsiteY6" fmla="*/ 2772486 h 4719454"/>
              <a:gd name="connsiteX7" fmla="*/ 12192000 w 12192000"/>
              <a:gd name="connsiteY7" fmla="*/ 2767439 h 4719454"/>
              <a:gd name="connsiteX8" fmla="*/ 12192000 w 12192000"/>
              <a:gd name="connsiteY8" fmla="*/ 4719454 h 4719454"/>
              <a:gd name="connsiteX9" fmla="*/ 0 w 12192000"/>
              <a:gd name="connsiteY9" fmla="*/ 4719454 h 47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19454">
                <a:moveTo>
                  <a:pt x="1" y="0"/>
                </a:moveTo>
                <a:lnTo>
                  <a:pt x="1" y="69796"/>
                </a:lnTo>
                <a:lnTo>
                  <a:pt x="3526" y="69796"/>
                </a:lnTo>
                <a:lnTo>
                  <a:pt x="14315" y="283470"/>
                </a:lnTo>
                <a:cubicBezTo>
                  <a:pt x="156294" y="1681514"/>
                  <a:pt x="1336986" y="2772487"/>
                  <a:pt x="2772489" y="2772487"/>
                </a:cubicBezTo>
                <a:lnTo>
                  <a:pt x="2848416" y="2770568"/>
                </a:lnTo>
                <a:lnTo>
                  <a:pt x="2848416" y="2772486"/>
                </a:lnTo>
                <a:lnTo>
                  <a:pt x="12192000" y="2767439"/>
                </a:lnTo>
                <a:lnTo>
                  <a:pt x="12192000" y="4719454"/>
                </a:lnTo>
                <a:lnTo>
                  <a:pt x="0" y="471945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D27865-C8D3-44FD-BA1E-B122FD5F8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952" y="0"/>
            <a:ext cx="4005049" cy="6858000"/>
          </a:xfrm>
          <a:custGeom>
            <a:avLst/>
            <a:gdLst>
              <a:gd name="connsiteX0" fmla="*/ 0 w 4005049"/>
              <a:gd name="connsiteY0" fmla="*/ 0 h 6858000"/>
              <a:gd name="connsiteX1" fmla="*/ 4005049 w 4005049"/>
              <a:gd name="connsiteY1" fmla="*/ 0 h 6858000"/>
              <a:gd name="connsiteX2" fmla="*/ 4005049 w 4005049"/>
              <a:gd name="connsiteY2" fmla="*/ 6858000 h 6858000"/>
              <a:gd name="connsiteX3" fmla="*/ 3380185 w 4005049"/>
              <a:gd name="connsiteY3" fmla="*/ 6858000 h 6858000"/>
              <a:gd name="connsiteX4" fmla="*/ 3380185 w 4005049"/>
              <a:gd name="connsiteY4" fmla="*/ 3875396 h 6858000"/>
              <a:gd name="connsiteX5" fmla="*/ 3379685 w 4005049"/>
              <a:gd name="connsiteY5" fmla="*/ 3875396 h 6858000"/>
              <a:gd name="connsiteX6" fmla="*/ 3381105 w 4005049"/>
              <a:gd name="connsiteY6" fmla="*/ 3819246 h 6858000"/>
              <a:gd name="connsiteX7" fmla="*/ 118686 w 4005049"/>
              <a:gd name="connsiteY7" fmla="*/ 15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5049" h="6858000">
                <a:moveTo>
                  <a:pt x="0" y="0"/>
                </a:moveTo>
                <a:lnTo>
                  <a:pt x="4005049" y="0"/>
                </a:lnTo>
                <a:lnTo>
                  <a:pt x="4005049" y="6858000"/>
                </a:lnTo>
                <a:lnTo>
                  <a:pt x="3380185" y="6858000"/>
                </a:lnTo>
                <a:lnTo>
                  <a:pt x="3380185" y="3875396"/>
                </a:lnTo>
                <a:lnTo>
                  <a:pt x="3379685" y="3875396"/>
                </a:lnTo>
                <a:lnTo>
                  <a:pt x="3381105" y="3819246"/>
                </a:lnTo>
                <a:cubicBezTo>
                  <a:pt x="3381105" y="1893037"/>
                  <a:pt x="1965994" y="297344"/>
                  <a:pt x="118686" y="15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82C7A2-83FD-4F05-9EF4-31102E6A4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5152445"/>
            <a:ext cx="7674590" cy="1223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400" spc="300" dirty="0">
                <a:solidFill>
                  <a:srgbClr val="FFFFFF"/>
                </a:solidFill>
                <a:latin typeface="+mn-lt"/>
              </a:rPr>
              <a:t>Lehrgang AlbaIntensiv</a:t>
            </a:r>
            <a:br>
              <a:rPr lang="de-AT" sz="2400" spc="300" dirty="0">
                <a:solidFill>
                  <a:srgbClr val="FFFFFF"/>
                </a:solidFill>
                <a:latin typeface="+mn-lt"/>
              </a:rPr>
            </a:br>
            <a:br>
              <a:rPr lang="de-AT" sz="2400" spc="300" dirty="0">
                <a:solidFill>
                  <a:srgbClr val="FFFFFF"/>
                </a:solidFill>
                <a:latin typeface="+mn-lt"/>
              </a:rPr>
            </a:br>
            <a:r>
              <a:rPr lang="de-AT" sz="2400" spc="300" dirty="0">
                <a:solidFill>
                  <a:srgbClr val="FFFFFF"/>
                </a:solidFill>
                <a:latin typeface="+mn-lt"/>
              </a:rPr>
              <a:t>Praxisplanung &amp; Unterrichtssequenz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52E4EF-BF21-426D-9662-7931C8672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7397" y="5152444"/>
            <a:ext cx="2533756" cy="1223800"/>
          </a:xfrm>
        </p:spPr>
        <p:txBody>
          <a:bodyPr anchor="ctr">
            <a:normAutofit/>
          </a:bodyPr>
          <a:lstStyle/>
          <a:p>
            <a:pPr algn="r"/>
            <a:r>
              <a:rPr lang="de-AT" sz="1800" dirty="0">
                <a:solidFill>
                  <a:srgbClr val="FFFFFF"/>
                </a:solidFill>
              </a:rPr>
              <a:t>Marina Thurner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35A7E1-71FA-4643-94A1-6F71D95C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CC BY Marina </a:t>
            </a:r>
            <a:r>
              <a:rPr lang="en-US" dirty="0" err="1"/>
              <a:t>Thurner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5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C0F5B220-4722-4D53-8838-32747B9D1480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3D6C2-0CE7-4544-989B-FD11DE71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8" y="177615"/>
            <a:ext cx="9914859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Welche Rubriken kennen Sie?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EE23407E-6ACD-4F81-96A8-FB4F0E835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t="5083" r="80020" b="90235"/>
          <a:stretch/>
        </p:blipFill>
        <p:spPr>
          <a:xfrm>
            <a:off x="3875943" y="4140273"/>
            <a:ext cx="985520" cy="589279"/>
          </a:xfrm>
          <a:prstGeom prst="rect">
            <a:avLst/>
          </a:prstGeo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D1E871E8-2081-48BF-AE09-0273FE2EA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8" t="5083" r="46571" b="90767"/>
          <a:stretch/>
        </p:blipFill>
        <p:spPr>
          <a:xfrm>
            <a:off x="1321186" y="4140273"/>
            <a:ext cx="1584574" cy="798599"/>
          </a:xfrm>
          <a:prstGeom prst="rect">
            <a:avLst/>
          </a:prstGeo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28C61954-69AD-44A7-B940-3CDC7CB15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8" t="5083" r="52096" b="90234"/>
          <a:stretch/>
        </p:blipFill>
        <p:spPr>
          <a:xfrm>
            <a:off x="10515942" y="1966157"/>
            <a:ext cx="985520" cy="58927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6D6ACD-C8EF-49EC-B7C1-7F3E01EA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2" r="49451"/>
          <a:stretch/>
        </p:blipFill>
        <p:spPr>
          <a:xfrm>
            <a:off x="995069" y="2147320"/>
            <a:ext cx="1362437" cy="7179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1257D2-315A-46A2-9305-F120180283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89" r="21488"/>
          <a:stretch/>
        </p:blipFill>
        <p:spPr>
          <a:xfrm>
            <a:off x="4051394" y="5279333"/>
            <a:ext cx="1362437" cy="773959"/>
          </a:xfrm>
          <a:prstGeom prst="rect">
            <a:avLst/>
          </a:prstGeom>
        </p:spPr>
      </p:pic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86061F5D-4006-4D15-B587-819AB1FCA7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6342" r="89580" b="89664"/>
          <a:stretch/>
        </p:blipFill>
        <p:spPr>
          <a:xfrm>
            <a:off x="3443187" y="1917032"/>
            <a:ext cx="2128721" cy="589279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FEB868C4-DCF8-474F-A176-F64455B5F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342" r="85324" b="89664"/>
          <a:stretch/>
        </p:blipFill>
        <p:spPr>
          <a:xfrm>
            <a:off x="7874000" y="2011186"/>
            <a:ext cx="1219200" cy="58488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91579F3-C84E-479B-B07A-816F46DBD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4" r="63790"/>
          <a:stretch/>
        </p:blipFill>
        <p:spPr>
          <a:xfrm>
            <a:off x="9093200" y="3026924"/>
            <a:ext cx="1240617" cy="710798"/>
          </a:xfrm>
          <a:prstGeom prst="rect">
            <a:avLst/>
          </a:prstGeo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27DCCD59-E5D0-4F16-953B-17B1E8B606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t="6342" r="46276" b="89018"/>
          <a:stretch/>
        </p:blipFill>
        <p:spPr>
          <a:xfrm>
            <a:off x="1176784" y="5485187"/>
            <a:ext cx="1728976" cy="798598"/>
          </a:xfrm>
          <a:prstGeom prst="rect">
            <a:avLst/>
          </a:prstGeo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BBFF5949-1FFB-47A8-A689-4526987E2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7" t="6342" r="36241" b="89664"/>
          <a:stretch/>
        </p:blipFill>
        <p:spPr>
          <a:xfrm>
            <a:off x="8645475" y="5140031"/>
            <a:ext cx="1769210" cy="690311"/>
          </a:xfrm>
          <a:prstGeom prst="rect">
            <a:avLst/>
          </a:prstGeom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C928B820-330D-45A5-BF73-196EF4A42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3" t="5572" r="57472" b="90867"/>
          <a:stretch/>
        </p:blipFill>
        <p:spPr>
          <a:xfrm>
            <a:off x="5090159" y="2804671"/>
            <a:ext cx="1362437" cy="5281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038E306-8C7E-4953-A9A0-D38A50719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536" b="21716"/>
          <a:stretch/>
        </p:blipFill>
        <p:spPr>
          <a:xfrm>
            <a:off x="6180114" y="4180754"/>
            <a:ext cx="2031315" cy="58488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53BCBF8-64FE-46AF-B5A1-B8E88C72EB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252"/>
          <a:stretch/>
        </p:blipFill>
        <p:spPr>
          <a:xfrm>
            <a:off x="2701297" y="3191201"/>
            <a:ext cx="2031315" cy="58488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5466C40-B2FE-46C6-AD1B-3277FCEE0E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800" b="67597"/>
          <a:stretch/>
        </p:blipFill>
        <p:spPr>
          <a:xfrm>
            <a:off x="355738" y="3145447"/>
            <a:ext cx="1279274" cy="67639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9302BAC-30E4-4CAD-875F-8519E01767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332" r="37022" b="32697"/>
          <a:stretch/>
        </p:blipFill>
        <p:spPr>
          <a:xfrm>
            <a:off x="9530080" y="4247129"/>
            <a:ext cx="1971725" cy="58488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1B6EC94-D4CF-4E92-ABF9-3424182DEE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318" r="48000" b="776"/>
          <a:stretch/>
        </p:blipFill>
        <p:spPr>
          <a:xfrm>
            <a:off x="5987651" y="5770431"/>
            <a:ext cx="1591710" cy="51335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2982B4-ACF6-41BF-9E1E-1FBB1A21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2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90C700E-E7C3-44DA-94CF-09A17C778BD6}"/>
              </a:ext>
            </a:extLst>
          </p:cNvPr>
          <p:cNvSpPr/>
          <p:nvPr/>
        </p:nvSpPr>
        <p:spPr>
          <a:xfrm>
            <a:off x="0" y="0"/>
            <a:ext cx="5743977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EEE69E-9C8E-462F-8ACE-5C585DD1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951" y="-157410"/>
            <a:ext cx="4063688" cy="3586410"/>
          </a:xfrm>
        </p:spPr>
        <p:txBody>
          <a:bodyPr>
            <a:normAutofit/>
          </a:bodyPr>
          <a:lstStyle/>
          <a:p>
            <a:r>
              <a:rPr lang="de-AT" sz="3200" spc="300" dirty="0">
                <a:solidFill>
                  <a:schemeClr val="bg1"/>
                </a:solidFill>
                <a:latin typeface="+mn-lt"/>
              </a:rPr>
              <a:t>Österreichische Zeitungen und Zeitschriften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899408E-F867-496C-8AAF-43620516F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3" t="9880" r="-4123" b="1514"/>
          <a:stretch/>
        </p:blipFill>
        <p:spPr>
          <a:xfrm>
            <a:off x="4763807" y="46991"/>
            <a:ext cx="2989543" cy="66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AFA1BB3-9B17-42EA-A5EC-EAB9893011C3}"/>
              </a:ext>
            </a:extLst>
          </p:cNvPr>
          <p:cNvSpPr/>
          <p:nvPr/>
        </p:nvSpPr>
        <p:spPr>
          <a:xfrm>
            <a:off x="127312" y="6534010"/>
            <a:ext cx="7090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>
                <a:hlinkClick r:id="rId3"/>
              </a:rPr>
              <a:t>Liste österreichischer Zeitungen und Zeitschriften – Wikipedia</a:t>
            </a:r>
            <a:endParaRPr lang="de-AT" sz="1200" dirty="0"/>
          </a:p>
        </p:txBody>
      </p:sp>
      <p:pic>
        <p:nvPicPr>
          <p:cNvPr id="7" name="Grafik 6" descr="Ein Bild, das Text, Zeitung enthält.&#10;&#10;Automatisch generierte Beschreibung">
            <a:extLst>
              <a:ext uri="{FF2B5EF4-FFF2-40B4-BE49-F238E27FC236}">
                <a16:creationId xmlns:a16="http://schemas.microsoft.com/office/drawing/2014/main" id="{14CD9948-DF7E-49F7-9248-5725CC69B4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r="10228"/>
          <a:stretch/>
        </p:blipFill>
        <p:spPr>
          <a:xfrm>
            <a:off x="0" y="2886075"/>
            <a:ext cx="4763807" cy="344400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E8E5F1-428B-48D3-92EA-F9662176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4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CB90850-E3E8-4CCB-A9C9-4C1CB61C1CE2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1C58A-06C5-4278-9EFE-21190173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35" y="191873"/>
            <a:ext cx="9914859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Ordnen Sie die Teile einer Zeitung zu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44C698-0D92-4F89-BCDB-2046BBB1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884" y="1943869"/>
            <a:ext cx="9914860" cy="4123318"/>
          </a:xfrm>
        </p:spPr>
        <p:txBody>
          <a:bodyPr>
            <a:normAutofit/>
          </a:bodyPr>
          <a:lstStyle/>
          <a:p>
            <a:r>
              <a:rPr lang="de-AT" sz="3200" dirty="0">
                <a:hlinkClick r:id="rId2"/>
              </a:rPr>
              <a:t>https://learningapps.org/watch?v=pfyy8fk8321</a:t>
            </a:r>
            <a:endParaRPr lang="de-AT" sz="3200" dirty="0"/>
          </a:p>
          <a:p>
            <a:endParaRPr lang="de-AT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3EF658-C0F8-4474-A5DA-3009FC973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676" y="2789853"/>
            <a:ext cx="5283649" cy="375382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223927-5733-49A1-B9E9-7DE9FE05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0AF9001-0CE8-4BAB-AF64-D73EB23EC4E1}"/>
              </a:ext>
            </a:extLst>
          </p:cNvPr>
          <p:cNvSpPr/>
          <p:nvPr/>
        </p:nvSpPr>
        <p:spPr>
          <a:xfrm>
            <a:off x="0" y="-1"/>
            <a:ext cx="5009881" cy="68580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9CA79-B2F0-4A48-83CD-A60D4127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Grafik 6" descr="Ein Bild, das Text, Zeitung, Quittung enthält.&#10;&#10;Automatisch generierte Beschreibung">
            <a:extLst>
              <a:ext uri="{FF2B5EF4-FFF2-40B4-BE49-F238E27FC236}">
                <a16:creationId xmlns:a16="http://schemas.microsoft.com/office/drawing/2014/main" id="{730EE13C-63CE-4A0E-8FD0-A84153F08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t="3464" r="3658"/>
          <a:stretch/>
        </p:blipFill>
        <p:spPr>
          <a:xfrm>
            <a:off x="7736554" y="937960"/>
            <a:ext cx="4371975" cy="593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1749433-1BF8-4E24-ADEA-4D5E2AAE4CE3}"/>
              </a:ext>
            </a:extLst>
          </p:cNvPr>
          <p:cNvSpPr txBox="1">
            <a:spLocks/>
          </p:cNvSpPr>
          <p:nvPr/>
        </p:nvSpPr>
        <p:spPr>
          <a:xfrm>
            <a:off x="162400" y="2510340"/>
            <a:ext cx="9914859" cy="132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Printmedien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97247B-19C9-4BCB-82BB-6775F4A2A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63" y="0"/>
            <a:ext cx="4304562" cy="592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2BC93E-04D0-40E7-92E9-663116E0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0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50772EF-2B24-461B-9CD8-855D9B16999E}"/>
              </a:ext>
            </a:extLst>
          </p:cNvPr>
          <p:cNvSpPr/>
          <p:nvPr/>
        </p:nvSpPr>
        <p:spPr>
          <a:xfrm>
            <a:off x="0" y="0"/>
            <a:ext cx="5151549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D816AF-5560-45FB-BEEC-934E78B3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FA0B5C-B456-44B5-BF7C-9D148F7F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5515"/>
          <a:stretch/>
        </p:blipFill>
        <p:spPr>
          <a:xfrm>
            <a:off x="3541690" y="-116253"/>
            <a:ext cx="8678707" cy="6974253"/>
          </a:xfrm>
          <a:scene3d>
            <a:camera prst="perspectiveLeft"/>
            <a:lightRig rig="threePt" dir="t"/>
          </a:scene3d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13392B2-54BE-4F47-A885-5480F64ADB1A}"/>
              </a:ext>
            </a:extLst>
          </p:cNvPr>
          <p:cNvSpPr txBox="1">
            <a:spLocks/>
          </p:cNvSpPr>
          <p:nvPr/>
        </p:nvSpPr>
        <p:spPr>
          <a:xfrm>
            <a:off x="194119" y="2510340"/>
            <a:ext cx="9914859" cy="132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Onlinemedien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115398-A278-4C20-87B7-153833C4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4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286736B-7CFC-40C1-AF8F-BE45DCE66DCA}"/>
              </a:ext>
            </a:extLst>
          </p:cNvPr>
          <p:cNvSpPr/>
          <p:nvPr/>
        </p:nvSpPr>
        <p:spPr>
          <a:xfrm>
            <a:off x="0" y="0"/>
            <a:ext cx="5151549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93E721-30D7-4415-98F8-61C1847C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2950802-F67C-439C-98EE-4D684F734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8" y="293772"/>
            <a:ext cx="11441290" cy="6270455"/>
          </a:xfrm>
          <a:scene3d>
            <a:camera prst="perspectiveLeft"/>
            <a:lightRig rig="threePt" dir="t"/>
          </a:scene3d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B2E081-C16D-490C-8A91-F67CEFFF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BF1534E-F674-456A-9278-E400A54F5ECE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909B3E-93DB-4640-B3EF-F92E35BA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4E452C-912F-4076-9E6E-723CDB884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Printmedien </a:t>
            </a:r>
          </a:p>
          <a:p>
            <a:pPr marL="0" indent="0" algn="ctr">
              <a:buNone/>
            </a:pPr>
            <a:r>
              <a:rPr lang="de-A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vs. </a:t>
            </a:r>
          </a:p>
          <a:p>
            <a:pPr marL="0" indent="0" algn="ctr">
              <a:buNone/>
            </a:pPr>
            <a:r>
              <a:rPr lang="de-A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Onlinemedien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ACC9F3-754B-4F1E-8D41-8478422ADCCF}"/>
              </a:ext>
            </a:extLst>
          </p:cNvPr>
          <p:cNvSpPr txBox="1">
            <a:spLocks/>
          </p:cNvSpPr>
          <p:nvPr/>
        </p:nvSpPr>
        <p:spPr>
          <a:xfrm>
            <a:off x="896111" y="172528"/>
            <a:ext cx="9914859" cy="132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Vergleichen Sie.</a:t>
            </a:r>
          </a:p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Was sind die Unterschiede?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4451E1-BA95-46D8-B345-4ECE521D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3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B465C-47DC-4F9E-ADBE-EE7C6C66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470E344-5FD4-468B-ABD8-216B97383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"/>
          <a:stretch/>
        </p:blipFill>
        <p:spPr>
          <a:xfrm>
            <a:off x="0" y="0"/>
            <a:ext cx="10078521" cy="6858001"/>
          </a:xfrm>
          <a:prstGeom prst="rect">
            <a:avLst/>
          </a:prstGeom>
        </p:spPr>
      </p:pic>
      <p:pic>
        <p:nvPicPr>
          <p:cNvPr id="5" name="Inhaltsplatzhalter 4" descr="Ein Bild, das Text, Zeitung, Quittung enthält.&#10;&#10;Automatisch generierte Beschreibung">
            <a:extLst>
              <a:ext uri="{FF2B5EF4-FFF2-40B4-BE49-F238E27FC236}">
                <a16:creationId xmlns:a16="http://schemas.microsoft.com/office/drawing/2014/main" id="{AE13DFBC-9C98-4255-A189-4B16A29AB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2593"/>
          <a:stretch/>
        </p:blipFill>
        <p:spPr>
          <a:xfrm>
            <a:off x="7467600" y="0"/>
            <a:ext cx="4724400" cy="6858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D36A9F-3C3F-4FD2-81E2-56E6B7BD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9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D602E36-99F4-425E-ACD4-8F44D2293E5E}"/>
              </a:ext>
            </a:extLst>
          </p:cNvPr>
          <p:cNvSpPr/>
          <p:nvPr/>
        </p:nvSpPr>
        <p:spPr>
          <a:xfrm>
            <a:off x="0" y="-22021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831311-426D-440B-8A27-1494BE91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95F7B-A0B7-4CFD-A257-5FEAA73B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1" y="1919673"/>
            <a:ext cx="11304699" cy="412331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Verschiedene Seiten, wo Artikel vereinfacht dargestellt werden und es Wortschatzerklärungen gibt: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Einfache Sprache | kurier.at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Nachrichten leicht verständlich « Service « kleinezeitung.at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Nachrichtenleicht – Startseite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Einfache Sprache - wien.ORF.at - Radio Wien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Nachrichten in einfacher Sprache vom 05.02.2021 um 19:25 Uhr – ORF-</a:t>
            </a:r>
            <a:r>
              <a:rPr lang="de-AT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TVthek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02CB497-23EE-4511-B81A-4E52EAF3F7B2}"/>
              </a:ext>
            </a:extLst>
          </p:cNvPr>
          <p:cNvSpPr txBox="1">
            <a:spLocks/>
          </p:cNvSpPr>
          <p:nvPr/>
        </p:nvSpPr>
        <p:spPr>
          <a:xfrm>
            <a:off x="905255" y="323036"/>
            <a:ext cx="9914859" cy="1329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Link Sammlung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4CCCE8-CB47-495D-9818-3DFE4C5A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8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FBE39F5-91D1-4C1A-9A15-149C1B211B91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F2E3D3-4A60-4841-AC76-69EE0DD8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345056"/>
            <a:ext cx="11882907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„Corona das Thema Nr. 1 in den Nachrichten“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B36201-E982-4BF0-A543-4BB0570A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200" i="1" dirty="0"/>
              <a:t>Was denken Sie darüber?</a:t>
            </a:r>
          </a:p>
          <a:p>
            <a:endParaRPr lang="de-AT" sz="3200" i="1" dirty="0"/>
          </a:p>
          <a:p>
            <a:r>
              <a:rPr lang="de-AT" sz="3200" i="1" dirty="0"/>
              <a:t>Informieren Sie sich regelmäßig?</a:t>
            </a:r>
          </a:p>
          <a:p>
            <a:endParaRPr lang="de-AT" i="1" dirty="0"/>
          </a:p>
          <a:p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0FD9E-33D3-4CAD-B1F8-D12FFC69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CC BY Marina </a:t>
            </a:r>
            <a:r>
              <a:rPr lang="en-US" dirty="0" err="1"/>
              <a:t>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6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2FA585-017C-40CA-9D8D-27478008F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3ADD6-4A4A-4609-9D89-D0BD8E7FE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3F615A-4EEB-4296-92B1-1041C55DA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5FB2A7-04D8-4377-A3D3-A5DCCC48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9C48DC-5B3E-4715-BA29-6509CB23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799"/>
            <a:ext cx="4038600" cy="4834719"/>
          </a:xfrm>
        </p:spPr>
        <p:txBody>
          <a:bodyPr anchor="t">
            <a:normAutofit/>
          </a:bodyPr>
          <a:lstStyle/>
          <a:p>
            <a:r>
              <a:rPr lang="de-AT" spc="300">
                <a:solidFill>
                  <a:srgbClr val="FFFFFF"/>
                </a:solidFill>
                <a:latin typeface="+mn-lt"/>
              </a:rPr>
              <a:t>Lernziele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96FCCC-F4D0-4555-AD59-B9C1F8CF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671" y="1"/>
            <a:ext cx="6246254" cy="68579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i="1" dirty="0"/>
              <a:t>TN können mindestens zwei Zeitungen aus Österreich benennen.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i="1" dirty="0"/>
              <a:t>TN lernen den Zugang zu Onlinenachrichten kennen.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i="1" dirty="0"/>
              <a:t>TN lernen Werkzeuge kennen, um aktuelle Nachrichten online verfolgen zu können.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i="1" dirty="0"/>
              <a:t>TN lernen Seiten kennen, wo Nachrichten in vereinfachter Sprache gelesen/gehört werden können.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i="1" dirty="0"/>
              <a:t>TN können einen Artikel in vereinfachter Sprache lesen und verstehen.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i="1" dirty="0"/>
              <a:t>TN lernen neuen Wortschatz kennen.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AT" i="1" dirty="0"/>
              <a:t>TN lernen 3 Arten von Diagrammen kennen und können vereinfachte Informationen ablesen.</a:t>
            </a:r>
          </a:p>
          <a:p>
            <a:pPr>
              <a:lnSpc>
                <a:spcPct val="110000"/>
              </a:lnSpc>
            </a:pPr>
            <a:endParaRPr lang="de-AT" sz="17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C727F0-6E85-41DB-B914-DEC2AA66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11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123FC-E277-443A-A26F-E43B7B4D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272097FF-99D7-4397-BC8E-F7EA35373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2" y="3638"/>
            <a:ext cx="7459968" cy="685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B7B6337-9A13-492A-98CC-FD039ECE42BD}"/>
              </a:ext>
            </a:extLst>
          </p:cNvPr>
          <p:cNvSpPr/>
          <p:nvPr/>
        </p:nvSpPr>
        <p:spPr>
          <a:xfrm>
            <a:off x="0" y="0"/>
            <a:ext cx="4732032" cy="68543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A19830BA-F5A1-40D5-96FA-D6990C58E480}"/>
              </a:ext>
            </a:extLst>
          </p:cNvPr>
          <p:cNvSpPr txBox="1">
            <a:spLocks/>
          </p:cNvSpPr>
          <p:nvPr/>
        </p:nvSpPr>
        <p:spPr>
          <a:xfrm>
            <a:off x="189487" y="1255170"/>
            <a:ext cx="4353059" cy="38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Was kann man hier erkennen?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766C2E-E271-4C72-8C93-C079CA81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B09DE9-EFF2-4C02-AFE0-893F05421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3628" r="8742" b="3628"/>
          <a:stretch/>
        </p:blipFill>
        <p:spPr>
          <a:xfrm>
            <a:off x="5044184" y="0"/>
            <a:ext cx="9517529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B4131F5-865D-47C2-9721-01174E5E901C}"/>
              </a:ext>
            </a:extLst>
          </p:cNvPr>
          <p:cNvSpPr/>
          <p:nvPr/>
        </p:nvSpPr>
        <p:spPr>
          <a:xfrm>
            <a:off x="-1" y="0"/>
            <a:ext cx="5044185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1EB40C-82CD-4600-9EE1-F3E6CB1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Diagramme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C362B1-A845-4449-891E-E4E36CF4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2144014"/>
            <a:ext cx="9914860" cy="4123318"/>
          </a:xfrm>
        </p:spPr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Kreisdiagramm</a:t>
            </a:r>
          </a:p>
          <a:p>
            <a:r>
              <a:rPr lang="de-AT" dirty="0">
                <a:solidFill>
                  <a:schemeClr val="bg1"/>
                </a:solidFill>
              </a:rPr>
              <a:t>Balkendiagramm</a:t>
            </a:r>
          </a:p>
          <a:p>
            <a:r>
              <a:rPr lang="de-AT" dirty="0">
                <a:solidFill>
                  <a:schemeClr val="bg1"/>
                </a:solidFill>
              </a:rPr>
              <a:t>Säulendiagramm</a:t>
            </a:r>
          </a:p>
          <a:p>
            <a:r>
              <a:rPr lang="de-AT" dirty="0">
                <a:solidFill>
                  <a:schemeClr val="bg1"/>
                </a:solidFill>
              </a:rPr>
              <a:t>Kurvendiagramm/Liniendiagramm</a:t>
            </a:r>
          </a:p>
          <a:p>
            <a:r>
              <a:rPr lang="de-AT" dirty="0">
                <a:solidFill>
                  <a:schemeClr val="bg1"/>
                </a:solidFill>
              </a:rPr>
              <a:t>etc.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B8BCD-B218-4003-BFAB-F542044B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66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D8708E8-5066-43AA-B148-5CA9B7854ABF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B7DE68-013B-4737-83DC-0087E5CC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" y="153183"/>
            <a:ext cx="9914859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Das Kreisdiagramm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461186AF-2A86-4B4A-9B2B-DC9955E29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062999"/>
              </p:ext>
            </p:extLst>
          </p:nvPr>
        </p:nvGraphicFramePr>
        <p:xfrm>
          <a:off x="114301" y="1919288"/>
          <a:ext cx="11000168" cy="412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1CBA1F1B-9880-460A-9583-724B3830F7BA}"/>
              </a:ext>
            </a:extLst>
          </p:cNvPr>
          <p:cNvSpPr/>
          <p:nvPr/>
        </p:nvSpPr>
        <p:spPr>
          <a:xfrm>
            <a:off x="4156839" y="6391980"/>
            <a:ext cx="551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err="1">
                <a:hlinkClick r:id="rId3"/>
              </a:rPr>
              <a:t>Datei:Kreisdiagramm</a:t>
            </a:r>
            <a:r>
              <a:rPr lang="de-AT" dirty="0">
                <a:hlinkClick r:id="rId3"/>
              </a:rPr>
              <a:t> </a:t>
            </a:r>
            <a:r>
              <a:rPr lang="de-AT" dirty="0" err="1">
                <a:hlinkClick r:id="rId3"/>
              </a:rPr>
              <a:t>erdoelverbrauch.svg</a:t>
            </a:r>
            <a:r>
              <a:rPr lang="de-AT" dirty="0">
                <a:hlinkClick r:id="rId3"/>
              </a:rPr>
              <a:t> – Wikipedia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438026-4B68-4EF0-A5FD-1F3790C5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2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3616BEB-1174-4B99-B000-EDB03306AA1C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FA196A-68D7-40A7-B191-BE9961D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7" y="172528"/>
            <a:ext cx="9914859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Das Säulendiagramm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B3EBCF8-B9BC-47BD-9D62-BEB15013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66865C-2CBF-4E32-9418-D9B0A8C0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79" y="2076449"/>
            <a:ext cx="6155221" cy="370356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7613D3-2E34-4210-8917-37051657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84C9C2F-7068-476E-BB63-CFC2463C4A74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AD52D9-34B0-4367-848B-02649839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39" y="158371"/>
            <a:ext cx="9914859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Das Balkendiagramm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08372C-0740-4229-9DE0-586BCBB7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E9D3AD-DC39-487E-895F-A23235FF8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93" y="2057399"/>
            <a:ext cx="8255466" cy="3538057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1F124E-436C-41A7-BBC4-C734C995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0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5C19A3C-A05A-4171-97E2-73157DB170DB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67F3EC-9C34-4229-8112-5A9FB041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172528"/>
            <a:ext cx="10832123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Das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spc="300" dirty="0">
                <a:solidFill>
                  <a:schemeClr val="bg1"/>
                </a:solidFill>
                <a:latin typeface="+mn-lt"/>
              </a:rPr>
              <a:t>Kurvendiagramm/ Liniendiagramm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2A28AD-3D21-4C91-9E9C-93497BAA1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8" t="8843" r="3017" b="59076"/>
          <a:stretch/>
        </p:blipFill>
        <p:spPr>
          <a:xfrm>
            <a:off x="3420450" y="1674060"/>
            <a:ext cx="5222631" cy="510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D1AFCF-4175-4F56-8447-36152DC5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7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4F59FB88-8887-4304-8D62-E988C5CC68C3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EBA61F-38F2-4B83-8552-0B436716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Gruppenarbeit „Gruppenpuzzle“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30BA0-64C0-42F3-89FD-33D2DA299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Jede Gruppe bekommt ein anderes Diagramm.</a:t>
            </a:r>
          </a:p>
          <a:p>
            <a:r>
              <a:rPr lang="de-AT" dirty="0"/>
              <a:t>Nach 20 Minuten machen wir neue Gruppen.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F55CC8F-EF95-4E33-BB0B-30026660F618}"/>
              </a:ext>
            </a:extLst>
          </p:cNvPr>
          <p:cNvSpPr/>
          <p:nvPr/>
        </p:nvSpPr>
        <p:spPr>
          <a:xfrm>
            <a:off x="579120" y="3429000"/>
            <a:ext cx="184404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0A68047-9175-4B1A-BA82-A486F2403887}"/>
              </a:ext>
            </a:extLst>
          </p:cNvPr>
          <p:cNvSpPr/>
          <p:nvPr/>
        </p:nvSpPr>
        <p:spPr>
          <a:xfrm>
            <a:off x="579120" y="5052391"/>
            <a:ext cx="184404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BE3D814-82F0-4176-993A-2FB6A80D53BB}"/>
              </a:ext>
            </a:extLst>
          </p:cNvPr>
          <p:cNvSpPr/>
          <p:nvPr/>
        </p:nvSpPr>
        <p:spPr>
          <a:xfrm>
            <a:off x="2985800" y="4126727"/>
            <a:ext cx="184404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8E143B-95AE-4EBF-BE6E-E7B26DE150E0}"/>
              </a:ext>
            </a:extLst>
          </p:cNvPr>
          <p:cNvSpPr/>
          <p:nvPr/>
        </p:nvSpPr>
        <p:spPr>
          <a:xfrm>
            <a:off x="6587684" y="3367804"/>
            <a:ext cx="184404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DD463E0-E117-4A61-B940-84A9F0FD57A9}"/>
              </a:ext>
            </a:extLst>
          </p:cNvPr>
          <p:cNvSpPr/>
          <p:nvPr/>
        </p:nvSpPr>
        <p:spPr>
          <a:xfrm>
            <a:off x="9206200" y="4061791"/>
            <a:ext cx="184404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C8B407E-AE2B-40B6-9B75-3D6218FB2A23}"/>
              </a:ext>
            </a:extLst>
          </p:cNvPr>
          <p:cNvSpPr/>
          <p:nvPr/>
        </p:nvSpPr>
        <p:spPr>
          <a:xfrm>
            <a:off x="6751320" y="5276732"/>
            <a:ext cx="184404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Smiley 9">
            <a:extLst>
              <a:ext uri="{FF2B5EF4-FFF2-40B4-BE49-F238E27FC236}">
                <a16:creationId xmlns:a16="http://schemas.microsoft.com/office/drawing/2014/main" id="{CF2D5152-5B49-4B76-BC3A-8C4518800EC4}"/>
              </a:ext>
            </a:extLst>
          </p:cNvPr>
          <p:cNvSpPr/>
          <p:nvPr/>
        </p:nvSpPr>
        <p:spPr>
          <a:xfrm>
            <a:off x="1311738" y="3868832"/>
            <a:ext cx="472440" cy="441959"/>
          </a:xfrm>
          <a:prstGeom prst="smileyFac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Smiley 10">
            <a:extLst>
              <a:ext uri="{FF2B5EF4-FFF2-40B4-BE49-F238E27FC236}">
                <a16:creationId xmlns:a16="http://schemas.microsoft.com/office/drawing/2014/main" id="{87980D7B-C6F0-4A7F-A63D-C998363EE38D}"/>
              </a:ext>
            </a:extLst>
          </p:cNvPr>
          <p:cNvSpPr/>
          <p:nvPr/>
        </p:nvSpPr>
        <p:spPr>
          <a:xfrm>
            <a:off x="755262" y="3478412"/>
            <a:ext cx="472440" cy="441959"/>
          </a:xfrm>
          <a:prstGeom prst="smileyFac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Smiley 11">
            <a:extLst>
              <a:ext uri="{FF2B5EF4-FFF2-40B4-BE49-F238E27FC236}">
                <a16:creationId xmlns:a16="http://schemas.microsoft.com/office/drawing/2014/main" id="{11BBA345-480F-4B47-A244-E415F6C9E26B}"/>
              </a:ext>
            </a:extLst>
          </p:cNvPr>
          <p:cNvSpPr/>
          <p:nvPr/>
        </p:nvSpPr>
        <p:spPr>
          <a:xfrm>
            <a:off x="1894571" y="3482340"/>
            <a:ext cx="472440" cy="441959"/>
          </a:xfrm>
          <a:prstGeom prst="smileyFac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Smiley 12">
            <a:extLst>
              <a:ext uri="{FF2B5EF4-FFF2-40B4-BE49-F238E27FC236}">
                <a16:creationId xmlns:a16="http://schemas.microsoft.com/office/drawing/2014/main" id="{185258D1-A549-4F56-810B-3B7E0166BC49}"/>
              </a:ext>
            </a:extLst>
          </p:cNvPr>
          <p:cNvSpPr/>
          <p:nvPr/>
        </p:nvSpPr>
        <p:spPr>
          <a:xfrm>
            <a:off x="730280" y="5105732"/>
            <a:ext cx="472440" cy="441959"/>
          </a:xfrm>
          <a:prstGeom prst="smileyFac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Smiley 13">
            <a:extLst>
              <a:ext uri="{FF2B5EF4-FFF2-40B4-BE49-F238E27FC236}">
                <a16:creationId xmlns:a16="http://schemas.microsoft.com/office/drawing/2014/main" id="{0E3ACB49-E34E-4314-901E-80CB6C833A72}"/>
              </a:ext>
            </a:extLst>
          </p:cNvPr>
          <p:cNvSpPr/>
          <p:nvPr/>
        </p:nvSpPr>
        <p:spPr>
          <a:xfrm>
            <a:off x="3069582" y="4198620"/>
            <a:ext cx="472440" cy="44195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Smiley 15">
            <a:extLst>
              <a:ext uri="{FF2B5EF4-FFF2-40B4-BE49-F238E27FC236}">
                <a16:creationId xmlns:a16="http://schemas.microsoft.com/office/drawing/2014/main" id="{6CDE78D0-EAE1-4638-BA3A-40B4EADDDF3B}"/>
              </a:ext>
            </a:extLst>
          </p:cNvPr>
          <p:cNvSpPr/>
          <p:nvPr/>
        </p:nvSpPr>
        <p:spPr>
          <a:xfrm>
            <a:off x="3551166" y="4557091"/>
            <a:ext cx="472440" cy="44195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Smiley 16">
            <a:extLst>
              <a:ext uri="{FF2B5EF4-FFF2-40B4-BE49-F238E27FC236}">
                <a16:creationId xmlns:a16="http://schemas.microsoft.com/office/drawing/2014/main" id="{24A234AC-7CDE-46F4-981D-93F91C599D9D}"/>
              </a:ext>
            </a:extLst>
          </p:cNvPr>
          <p:cNvSpPr/>
          <p:nvPr/>
        </p:nvSpPr>
        <p:spPr>
          <a:xfrm>
            <a:off x="4022120" y="4176258"/>
            <a:ext cx="472440" cy="44195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Smiley 17">
            <a:extLst>
              <a:ext uri="{FF2B5EF4-FFF2-40B4-BE49-F238E27FC236}">
                <a16:creationId xmlns:a16="http://schemas.microsoft.com/office/drawing/2014/main" id="{54920D9D-4AEF-45E1-9DCD-99C621440E79}"/>
              </a:ext>
            </a:extLst>
          </p:cNvPr>
          <p:cNvSpPr/>
          <p:nvPr/>
        </p:nvSpPr>
        <p:spPr>
          <a:xfrm>
            <a:off x="1208816" y="5547691"/>
            <a:ext cx="472440" cy="441959"/>
          </a:xfrm>
          <a:prstGeom prst="smileyFac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Smiley 18">
            <a:extLst>
              <a:ext uri="{FF2B5EF4-FFF2-40B4-BE49-F238E27FC236}">
                <a16:creationId xmlns:a16="http://schemas.microsoft.com/office/drawing/2014/main" id="{846741B7-612F-4F8A-9538-CCC28AB4EA24}"/>
              </a:ext>
            </a:extLst>
          </p:cNvPr>
          <p:cNvSpPr/>
          <p:nvPr/>
        </p:nvSpPr>
        <p:spPr>
          <a:xfrm>
            <a:off x="1739452" y="5117327"/>
            <a:ext cx="472440" cy="441959"/>
          </a:xfrm>
          <a:prstGeom prst="smileyFac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Smiley 19">
            <a:extLst>
              <a:ext uri="{FF2B5EF4-FFF2-40B4-BE49-F238E27FC236}">
                <a16:creationId xmlns:a16="http://schemas.microsoft.com/office/drawing/2014/main" id="{2ACE18B4-717E-409C-A278-8C0C5D76C0C1}"/>
              </a:ext>
            </a:extLst>
          </p:cNvPr>
          <p:cNvSpPr/>
          <p:nvPr/>
        </p:nvSpPr>
        <p:spPr>
          <a:xfrm>
            <a:off x="6664766" y="3433756"/>
            <a:ext cx="472440" cy="441959"/>
          </a:xfrm>
          <a:prstGeom prst="smileyFac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Smiley 20">
            <a:extLst>
              <a:ext uri="{FF2B5EF4-FFF2-40B4-BE49-F238E27FC236}">
                <a16:creationId xmlns:a16="http://schemas.microsoft.com/office/drawing/2014/main" id="{C4B8FB85-A283-4513-8DD1-04F7A21320FC}"/>
              </a:ext>
            </a:extLst>
          </p:cNvPr>
          <p:cNvSpPr/>
          <p:nvPr/>
        </p:nvSpPr>
        <p:spPr>
          <a:xfrm>
            <a:off x="6803420" y="5326711"/>
            <a:ext cx="472440" cy="441959"/>
          </a:xfrm>
          <a:prstGeom prst="smileyFac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Smiley 21">
            <a:extLst>
              <a:ext uri="{FF2B5EF4-FFF2-40B4-BE49-F238E27FC236}">
                <a16:creationId xmlns:a16="http://schemas.microsoft.com/office/drawing/2014/main" id="{4DD6DE16-B328-4F93-9821-ADE44B668D52}"/>
              </a:ext>
            </a:extLst>
          </p:cNvPr>
          <p:cNvSpPr/>
          <p:nvPr/>
        </p:nvSpPr>
        <p:spPr>
          <a:xfrm>
            <a:off x="9267189" y="4115132"/>
            <a:ext cx="472440" cy="441959"/>
          </a:xfrm>
          <a:prstGeom prst="smileyFace">
            <a:avLst>
              <a:gd name="adj" fmla="val 4653"/>
            </a:avLst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ED1FD9E1-1D6A-407D-B2A9-BCD1810C3F39}"/>
              </a:ext>
            </a:extLst>
          </p:cNvPr>
          <p:cNvSpPr/>
          <p:nvPr/>
        </p:nvSpPr>
        <p:spPr>
          <a:xfrm>
            <a:off x="9789159" y="4419599"/>
            <a:ext cx="472440" cy="441959"/>
          </a:xfrm>
          <a:prstGeom prst="smileyFac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Smiley 23">
            <a:extLst>
              <a:ext uri="{FF2B5EF4-FFF2-40B4-BE49-F238E27FC236}">
                <a16:creationId xmlns:a16="http://schemas.microsoft.com/office/drawing/2014/main" id="{62CF6C8A-D772-4CF3-B49A-784693A2D7A6}"/>
              </a:ext>
            </a:extLst>
          </p:cNvPr>
          <p:cNvSpPr/>
          <p:nvPr/>
        </p:nvSpPr>
        <p:spPr>
          <a:xfrm>
            <a:off x="7182851" y="3786953"/>
            <a:ext cx="472440" cy="441959"/>
          </a:xfrm>
          <a:prstGeom prst="smileyFac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Smiley 24">
            <a:extLst>
              <a:ext uri="{FF2B5EF4-FFF2-40B4-BE49-F238E27FC236}">
                <a16:creationId xmlns:a16="http://schemas.microsoft.com/office/drawing/2014/main" id="{04059053-B82C-4A26-817A-2C1AC4230CFF}"/>
              </a:ext>
            </a:extLst>
          </p:cNvPr>
          <p:cNvSpPr/>
          <p:nvPr/>
        </p:nvSpPr>
        <p:spPr>
          <a:xfrm>
            <a:off x="7273484" y="5713202"/>
            <a:ext cx="472440" cy="441959"/>
          </a:xfrm>
          <a:prstGeom prst="smileyFac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Smiley 25">
            <a:extLst>
              <a:ext uri="{FF2B5EF4-FFF2-40B4-BE49-F238E27FC236}">
                <a16:creationId xmlns:a16="http://schemas.microsoft.com/office/drawing/2014/main" id="{E2880CFD-B011-4575-AC1F-CB9573D881D8}"/>
              </a:ext>
            </a:extLst>
          </p:cNvPr>
          <p:cNvSpPr/>
          <p:nvPr/>
        </p:nvSpPr>
        <p:spPr>
          <a:xfrm>
            <a:off x="7693600" y="3434087"/>
            <a:ext cx="472440" cy="44195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051FDEE2-7E31-4CE1-9A3B-194FDEEDF142}"/>
              </a:ext>
            </a:extLst>
          </p:cNvPr>
          <p:cNvSpPr/>
          <p:nvPr/>
        </p:nvSpPr>
        <p:spPr>
          <a:xfrm>
            <a:off x="10360659" y="4198619"/>
            <a:ext cx="472440" cy="44195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4DA3CF0F-3684-475E-BAEE-FD71A215F55E}"/>
              </a:ext>
            </a:extLst>
          </p:cNvPr>
          <p:cNvSpPr/>
          <p:nvPr/>
        </p:nvSpPr>
        <p:spPr>
          <a:xfrm>
            <a:off x="7881284" y="5436138"/>
            <a:ext cx="472440" cy="441959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ADB3BCAC-87F5-4A3F-B7DD-502304E9966E}"/>
              </a:ext>
            </a:extLst>
          </p:cNvPr>
          <p:cNvSpPr/>
          <p:nvPr/>
        </p:nvSpPr>
        <p:spPr>
          <a:xfrm>
            <a:off x="5288280" y="3654735"/>
            <a:ext cx="807720" cy="26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2E9D6A19-417D-42C0-AAC9-89FD79B6DD68}"/>
              </a:ext>
            </a:extLst>
          </p:cNvPr>
          <p:cNvSpPr/>
          <p:nvPr/>
        </p:nvSpPr>
        <p:spPr>
          <a:xfrm>
            <a:off x="5348701" y="5635852"/>
            <a:ext cx="807720" cy="26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54B16C86-A22B-449D-8F96-0453978C7933}"/>
              </a:ext>
            </a:extLst>
          </p:cNvPr>
          <p:cNvSpPr/>
          <p:nvPr/>
        </p:nvSpPr>
        <p:spPr>
          <a:xfrm>
            <a:off x="5317685" y="4599614"/>
            <a:ext cx="807720" cy="26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E2DAF3F-AAF1-4FB7-B66D-C18B60F8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12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E6AFDEE-7B6E-4609-B19D-0C827EFF9284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D16B5-E817-423C-B8DD-DB34730A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  <a:latin typeface="+mn-lt"/>
              </a:rPr>
              <a:t>Ein Quiz zum 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895FB9-4027-4559-8CB0-8CA10909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5" y="2264728"/>
            <a:ext cx="9914860" cy="4123318"/>
          </a:xfrm>
        </p:spPr>
        <p:txBody>
          <a:bodyPr>
            <a:normAutofit/>
          </a:bodyPr>
          <a:lstStyle/>
          <a:p>
            <a:r>
              <a:rPr lang="de-AT" sz="3200" dirty="0">
                <a:hlinkClick r:id="rId2"/>
              </a:rPr>
              <a:t>https://www.learningsnacks.de/share/147286/eaec982fbf226e4466b7628885599bcb5042a0eb</a:t>
            </a:r>
            <a:endParaRPr lang="de-AT" sz="3200" dirty="0"/>
          </a:p>
          <a:p>
            <a:endParaRPr lang="de-AT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1A5B8F-2379-455C-8D8D-C3DCCD679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480" y="3820933"/>
            <a:ext cx="2109361" cy="2051833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897865-E46E-4D58-B857-BF87695B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30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2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Rectangle 31">
            <a:extLst>
              <a:ext uri="{FF2B5EF4-FFF2-40B4-BE49-F238E27FC236}">
                <a16:creationId xmlns:a16="http://schemas.microsoft.com/office/drawing/2014/main" id="{FA0D2B71-5D5B-4887-8703-474324E0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DC33726A-64BA-4161-9C00-56473978E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9" y="0"/>
            <a:ext cx="73660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98C69426-91BF-42CB-85D6-367FB5AC5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23" y="0"/>
            <a:ext cx="7366098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37">
            <a:extLst>
              <a:ext uri="{FF2B5EF4-FFF2-40B4-BE49-F238E27FC236}">
                <a16:creationId xmlns:a16="http://schemas.microsoft.com/office/drawing/2014/main" id="{EED85171-4A9E-4BA1-BD5E-13B660AD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455" y="1"/>
            <a:ext cx="6732644" cy="6857999"/>
          </a:xfrm>
          <a:custGeom>
            <a:avLst/>
            <a:gdLst>
              <a:gd name="connsiteX0" fmla="*/ 2 w 6757947"/>
              <a:gd name="connsiteY0" fmla="*/ 0 h 6857999"/>
              <a:gd name="connsiteX1" fmla="*/ 3564834 w 6757947"/>
              <a:gd name="connsiteY1" fmla="*/ 0 h 6857999"/>
              <a:gd name="connsiteX2" fmla="*/ 6757947 w 6757947"/>
              <a:gd name="connsiteY2" fmla="*/ 0 h 6857999"/>
              <a:gd name="connsiteX3" fmla="*/ 6757947 w 6757947"/>
              <a:gd name="connsiteY3" fmla="*/ 6857999 h 6857999"/>
              <a:gd name="connsiteX4" fmla="*/ 3658076 w 6757947"/>
              <a:gd name="connsiteY4" fmla="*/ 6857999 h 6857999"/>
              <a:gd name="connsiteX5" fmla="*/ 3564834 w 6757947"/>
              <a:gd name="connsiteY5" fmla="*/ 6857999 h 6857999"/>
              <a:gd name="connsiteX6" fmla="*/ 3564834 w 6757947"/>
              <a:gd name="connsiteY6" fmla="*/ 6855652 h 6857999"/>
              <a:gd name="connsiteX7" fmla="*/ 3469832 w 6757947"/>
              <a:gd name="connsiteY7" fmla="*/ 6853261 h 6857999"/>
              <a:gd name="connsiteX8" fmla="*/ 0 w 6757947"/>
              <a:gd name="connsiteY8" fmla="*/ 3216493 h 6857999"/>
              <a:gd name="connsiteX9" fmla="*/ 2532 w 6757947"/>
              <a:gd name="connsiteY9" fmla="*/ 3116768 h 6857999"/>
              <a:gd name="connsiteX10" fmla="*/ 2 w 6757947"/>
              <a:gd name="connsiteY10" fmla="*/ 3116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7947" h="6857999">
                <a:moveTo>
                  <a:pt x="2" y="0"/>
                </a:moveTo>
                <a:lnTo>
                  <a:pt x="3564834" y="0"/>
                </a:lnTo>
                <a:lnTo>
                  <a:pt x="6757947" y="0"/>
                </a:lnTo>
                <a:lnTo>
                  <a:pt x="6757947" y="6857999"/>
                </a:lnTo>
                <a:lnTo>
                  <a:pt x="3658076" y="6857999"/>
                </a:lnTo>
                <a:lnTo>
                  <a:pt x="3564834" y="6857999"/>
                </a:lnTo>
                <a:lnTo>
                  <a:pt x="3564834" y="6855652"/>
                </a:lnTo>
                <a:lnTo>
                  <a:pt x="3469832" y="6853261"/>
                </a:lnTo>
                <a:cubicBezTo>
                  <a:pt x="1537014" y="6755730"/>
                  <a:pt x="0" y="5164793"/>
                  <a:pt x="0" y="3216493"/>
                </a:cubicBezTo>
                <a:lnTo>
                  <a:pt x="2532" y="3116768"/>
                </a:lnTo>
                <a:lnTo>
                  <a:pt x="2" y="31167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61E37-61AE-479E-BFDC-55E37CE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36980"/>
            <a:ext cx="5467350" cy="32686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spc="600" dirty="0">
                <a:solidFill>
                  <a:srgbClr val="FFFFFF"/>
                </a:solidFill>
                <a:latin typeface="+mn-lt"/>
              </a:rPr>
              <a:t>Fragen, Feedback, Austausch etc.</a:t>
            </a:r>
          </a:p>
        </p:txBody>
      </p:sp>
      <p:sp>
        <p:nvSpPr>
          <p:cNvPr id="49" name="Freeform: Shape 39">
            <a:extLst>
              <a:ext uri="{FF2B5EF4-FFF2-40B4-BE49-F238E27FC236}">
                <a16:creationId xmlns:a16="http://schemas.microsoft.com/office/drawing/2014/main" id="{09282055-79F7-4BB4-A6C7-92E8513A1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23" y="4343401"/>
            <a:ext cx="7366228" cy="2514599"/>
          </a:xfrm>
          <a:custGeom>
            <a:avLst/>
            <a:gdLst>
              <a:gd name="connsiteX0" fmla="*/ 0 w 7366228"/>
              <a:gd name="connsiteY0" fmla="*/ 0 h 2514599"/>
              <a:gd name="connsiteX1" fmla="*/ 4532311 w 7366228"/>
              <a:gd name="connsiteY1" fmla="*/ 0 h 2514599"/>
              <a:gd name="connsiteX2" fmla="*/ 4532311 w 7366228"/>
              <a:gd name="connsiteY2" fmla="*/ 1919 h 2514599"/>
              <a:gd name="connsiteX3" fmla="*/ 4608198 w 7366228"/>
              <a:gd name="connsiteY3" fmla="*/ 0 h 2514599"/>
              <a:gd name="connsiteX4" fmla="*/ 7364868 w 7366228"/>
              <a:gd name="connsiteY4" fmla="*/ 2487660 h 2514599"/>
              <a:gd name="connsiteX5" fmla="*/ 7366228 w 7366228"/>
              <a:gd name="connsiteY5" fmla="*/ 2514599 h 2514599"/>
              <a:gd name="connsiteX6" fmla="*/ 0 w 7366228"/>
              <a:gd name="connsiteY6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6228" h="2514599">
                <a:moveTo>
                  <a:pt x="0" y="0"/>
                </a:moveTo>
                <a:lnTo>
                  <a:pt x="4532311" y="0"/>
                </a:lnTo>
                <a:lnTo>
                  <a:pt x="4532311" y="1919"/>
                </a:lnTo>
                <a:lnTo>
                  <a:pt x="4608198" y="0"/>
                </a:lnTo>
                <a:cubicBezTo>
                  <a:pt x="6042918" y="0"/>
                  <a:pt x="7222966" y="1090378"/>
                  <a:pt x="7364868" y="2487660"/>
                </a:cubicBezTo>
                <a:lnTo>
                  <a:pt x="7366228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5" name="Graphic 7" descr="Fragen">
            <a:extLst>
              <a:ext uri="{FF2B5EF4-FFF2-40B4-BE49-F238E27FC236}">
                <a16:creationId xmlns:a16="http://schemas.microsoft.com/office/drawing/2014/main" id="{50DE1E1F-ACAE-4086-B5F8-D54B5E5B8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0417" y="1698008"/>
            <a:ext cx="3461983" cy="346198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080E35-F3EA-43D2-B9B0-565FF89A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37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A766DE-722B-42D3-BD7B-23C5C69F0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AEB6BD-953C-43D2-A30F-26B6D5919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C3A0E1-C070-4846-A341-B1E249ABA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1078231"/>
            <a:ext cx="12192607" cy="5779769"/>
          </a:xfrm>
          <a:custGeom>
            <a:avLst/>
            <a:gdLst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11845200 w 12192607"/>
              <a:gd name="connsiteY5" fmla="*/ 2214293 h 5779769"/>
              <a:gd name="connsiteX6" fmla="*/ 11845200 w 12192607"/>
              <a:gd name="connsiteY6" fmla="*/ 2214290 h 5779769"/>
              <a:gd name="connsiteX7" fmla="*/ 3758932 w 12192607"/>
              <a:gd name="connsiteY7" fmla="*/ 2214290 h 5779769"/>
              <a:gd name="connsiteX8" fmla="*/ 3758932 w 12192607"/>
              <a:gd name="connsiteY8" fmla="*/ 2216824 h 5779769"/>
              <a:gd name="connsiteX9" fmla="*/ 3658749 w 12192607"/>
              <a:gd name="connsiteY9" fmla="*/ 2214290 h 5779769"/>
              <a:gd name="connsiteX10" fmla="*/ 19494 w 12192607"/>
              <a:gd name="connsiteY10" fmla="*/ 5498408 h 5779769"/>
              <a:gd name="connsiteX11" fmla="*/ 5286 w 12192607"/>
              <a:gd name="connsiteY11" fmla="*/ 5779769 h 5779769"/>
              <a:gd name="connsiteX12" fmla="*/ 607 w 12192607"/>
              <a:gd name="connsiteY12" fmla="*/ 5779769 h 5779769"/>
              <a:gd name="connsiteX13" fmla="*/ 607 w 12192607"/>
              <a:gd name="connsiteY13" fmla="*/ 1275833 h 5779769"/>
              <a:gd name="connsiteX14" fmla="*/ 0 w 12192607"/>
              <a:gd name="connsiteY14" fmla="*/ 1275833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11845200 w 12192607"/>
              <a:gd name="connsiteY5" fmla="*/ 2214293 h 5779769"/>
              <a:gd name="connsiteX6" fmla="*/ 11845200 w 12192607"/>
              <a:gd name="connsiteY6" fmla="*/ 2214290 h 5779769"/>
              <a:gd name="connsiteX7" fmla="*/ 3758932 w 12192607"/>
              <a:gd name="connsiteY7" fmla="*/ 2214290 h 5779769"/>
              <a:gd name="connsiteX8" fmla="*/ 3658749 w 12192607"/>
              <a:gd name="connsiteY8" fmla="*/ 2214290 h 5779769"/>
              <a:gd name="connsiteX9" fmla="*/ 19494 w 12192607"/>
              <a:gd name="connsiteY9" fmla="*/ 5498408 h 5779769"/>
              <a:gd name="connsiteX10" fmla="*/ 5286 w 12192607"/>
              <a:gd name="connsiteY10" fmla="*/ 5779769 h 5779769"/>
              <a:gd name="connsiteX11" fmla="*/ 607 w 12192607"/>
              <a:gd name="connsiteY11" fmla="*/ 5779769 h 5779769"/>
              <a:gd name="connsiteX12" fmla="*/ 607 w 12192607"/>
              <a:gd name="connsiteY12" fmla="*/ 1275833 h 5779769"/>
              <a:gd name="connsiteX13" fmla="*/ 0 w 12192607"/>
              <a:gd name="connsiteY13" fmla="*/ 1275833 h 5779769"/>
              <a:gd name="connsiteX14" fmla="*/ 0 w 12192607"/>
              <a:gd name="connsiteY14" fmla="*/ 0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11845200 w 12192607"/>
              <a:gd name="connsiteY5" fmla="*/ 2214293 h 5779769"/>
              <a:gd name="connsiteX6" fmla="*/ 3758932 w 12192607"/>
              <a:gd name="connsiteY6" fmla="*/ 2214290 h 5779769"/>
              <a:gd name="connsiteX7" fmla="*/ 3658749 w 12192607"/>
              <a:gd name="connsiteY7" fmla="*/ 2214290 h 5779769"/>
              <a:gd name="connsiteX8" fmla="*/ 19494 w 12192607"/>
              <a:gd name="connsiteY8" fmla="*/ 5498408 h 5779769"/>
              <a:gd name="connsiteX9" fmla="*/ 5286 w 12192607"/>
              <a:gd name="connsiteY9" fmla="*/ 5779769 h 5779769"/>
              <a:gd name="connsiteX10" fmla="*/ 607 w 12192607"/>
              <a:gd name="connsiteY10" fmla="*/ 5779769 h 5779769"/>
              <a:gd name="connsiteX11" fmla="*/ 607 w 12192607"/>
              <a:gd name="connsiteY11" fmla="*/ 1275833 h 5779769"/>
              <a:gd name="connsiteX12" fmla="*/ 0 w 12192607"/>
              <a:gd name="connsiteY12" fmla="*/ 1275833 h 5779769"/>
              <a:gd name="connsiteX13" fmla="*/ 0 w 12192607"/>
              <a:gd name="connsiteY13" fmla="*/ 0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3758932 w 12192607"/>
              <a:gd name="connsiteY5" fmla="*/ 2214290 h 5779769"/>
              <a:gd name="connsiteX6" fmla="*/ 3658749 w 12192607"/>
              <a:gd name="connsiteY6" fmla="*/ 2214290 h 5779769"/>
              <a:gd name="connsiteX7" fmla="*/ 19494 w 12192607"/>
              <a:gd name="connsiteY7" fmla="*/ 5498408 h 5779769"/>
              <a:gd name="connsiteX8" fmla="*/ 5286 w 12192607"/>
              <a:gd name="connsiteY8" fmla="*/ 5779769 h 5779769"/>
              <a:gd name="connsiteX9" fmla="*/ 607 w 12192607"/>
              <a:gd name="connsiteY9" fmla="*/ 5779769 h 5779769"/>
              <a:gd name="connsiteX10" fmla="*/ 607 w 12192607"/>
              <a:gd name="connsiteY10" fmla="*/ 1275833 h 5779769"/>
              <a:gd name="connsiteX11" fmla="*/ 0 w 12192607"/>
              <a:gd name="connsiteY11" fmla="*/ 1275833 h 5779769"/>
              <a:gd name="connsiteX12" fmla="*/ 0 w 12192607"/>
              <a:gd name="connsiteY12" fmla="*/ 0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3658749 w 12192607"/>
              <a:gd name="connsiteY5" fmla="*/ 2214290 h 5779769"/>
              <a:gd name="connsiteX6" fmla="*/ 19494 w 12192607"/>
              <a:gd name="connsiteY6" fmla="*/ 5498408 h 5779769"/>
              <a:gd name="connsiteX7" fmla="*/ 5286 w 12192607"/>
              <a:gd name="connsiteY7" fmla="*/ 5779769 h 5779769"/>
              <a:gd name="connsiteX8" fmla="*/ 607 w 12192607"/>
              <a:gd name="connsiteY8" fmla="*/ 5779769 h 5779769"/>
              <a:gd name="connsiteX9" fmla="*/ 607 w 12192607"/>
              <a:gd name="connsiteY9" fmla="*/ 1275833 h 5779769"/>
              <a:gd name="connsiteX10" fmla="*/ 0 w 12192607"/>
              <a:gd name="connsiteY10" fmla="*/ 1275833 h 5779769"/>
              <a:gd name="connsiteX11" fmla="*/ 0 w 12192607"/>
              <a:gd name="connsiteY11" fmla="*/ 0 h 5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607" h="5779769">
                <a:moveTo>
                  <a:pt x="0" y="0"/>
                </a:moveTo>
                <a:lnTo>
                  <a:pt x="12192607" y="0"/>
                </a:lnTo>
                <a:lnTo>
                  <a:pt x="12192607" y="614088"/>
                </a:lnTo>
                <a:lnTo>
                  <a:pt x="12192607" y="1275833"/>
                </a:lnTo>
                <a:lnTo>
                  <a:pt x="12192607" y="2214293"/>
                </a:lnTo>
                <a:lnTo>
                  <a:pt x="3658749" y="2214290"/>
                </a:lnTo>
                <a:cubicBezTo>
                  <a:pt x="1764684" y="2214290"/>
                  <a:pt x="206827" y="3653768"/>
                  <a:pt x="19494" y="5498408"/>
                </a:cubicBezTo>
                <a:lnTo>
                  <a:pt x="5286" y="5779769"/>
                </a:lnTo>
                <a:lnTo>
                  <a:pt x="607" y="5779769"/>
                </a:lnTo>
                <a:lnTo>
                  <a:pt x="607" y="1275833"/>
                </a:lnTo>
                <a:lnTo>
                  <a:pt x="0" y="12758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39B2394-83A9-4596-9FEA-51F94833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597208"/>
            <a:ext cx="3132577" cy="3260792"/>
          </a:xfrm>
          <a:custGeom>
            <a:avLst/>
            <a:gdLst>
              <a:gd name="connsiteX0" fmla="*/ 3132577 w 3132577"/>
              <a:gd name="connsiteY0" fmla="*/ 0 h 3260792"/>
              <a:gd name="connsiteX1" fmla="*/ 3132577 w 3132577"/>
              <a:gd name="connsiteY1" fmla="*/ 3260792 h 3260792"/>
              <a:gd name="connsiteX2" fmla="*/ 0 w 3132577"/>
              <a:gd name="connsiteY2" fmla="*/ 3260792 h 3260792"/>
              <a:gd name="connsiteX3" fmla="*/ 49518 w 3132577"/>
              <a:gd name="connsiteY3" fmla="*/ 3254500 h 3260792"/>
              <a:gd name="connsiteX4" fmla="*/ 3131620 w 3132577"/>
              <a:gd name="connsiteY4" fmla="*/ 12589 h 326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2577" h="3260792">
                <a:moveTo>
                  <a:pt x="3132577" y="0"/>
                </a:moveTo>
                <a:lnTo>
                  <a:pt x="3132577" y="3260792"/>
                </a:lnTo>
                <a:lnTo>
                  <a:pt x="0" y="3260792"/>
                </a:lnTo>
                <a:lnTo>
                  <a:pt x="49518" y="3254500"/>
                </a:lnTo>
                <a:cubicBezTo>
                  <a:pt x="1684321" y="3004707"/>
                  <a:pt x="2963023" y="1672736"/>
                  <a:pt x="3131620" y="125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0AE7C9-474D-484E-B052-BE20CEF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129" y="0"/>
            <a:ext cx="5239871" cy="6858000"/>
          </a:xfrm>
          <a:custGeom>
            <a:avLst/>
            <a:gdLst>
              <a:gd name="connsiteX0" fmla="*/ 0 w 5321419"/>
              <a:gd name="connsiteY0" fmla="*/ 0 h 6858000"/>
              <a:gd name="connsiteX1" fmla="*/ 4106991 w 5321419"/>
              <a:gd name="connsiteY1" fmla="*/ 0 h 6858000"/>
              <a:gd name="connsiteX2" fmla="*/ 4996132 w 5321419"/>
              <a:gd name="connsiteY2" fmla="*/ 0 h 6858000"/>
              <a:gd name="connsiteX3" fmla="*/ 5321419 w 5321419"/>
              <a:gd name="connsiteY3" fmla="*/ 0 h 6858000"/>
              <a:gd name="connsiteX4" fmla="*/ 5321419 w 5321419"/>
              <a:gd name="connsiteY4" fmla="*/ 6858000 h 6858000"/>
              <a:gd name="connsiteX5" fmla="*/ 4996132 w 5321419"/>
              <a:gd name="connsiteY5" fmla="*/ 6858000 h 6858000"/>
              <a:gd name="connsiteX6" fmla="*/ 4106991 w 5321419"/>
              <a:gd name="connsiteY6" fmla="*/ 6858000 h 6858000"/>
              <a:gd name="connsiteX7" fmla="*/ 3487759 w 5321419"/>
              <a:gd name="connsiteY7" fmla="*/ 6858000 h 6858000"/>
              <a:gd name="connsiteX8" fmla="*/ 3487759 w 5321419"/>
              <a:gd name="connsiteY8" fmla="*/ 3674652 h 6858000"/>
              <a:gd name="connsiteX9" fmla="*/ 3491766 w 5321419"/>
              <a:gd name="connsiteY9" fmla="*/ 3516180 h 6858000"/>
              <a:gd name="connsiteX10" fmla="*/ 335095 w 5321419"/>
              <a:gd name="connsiteY10" fmla="*/ 18153 h 6858000"/>
              <a:gd name="connsiteX11" fmla="*/ 0 w 5321419"/>
              <a:gd name="connsiteY11" fmla="*/ 12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1419" h="6858000">
                <a:moveTo>
                  <a:pt x="0" y="0"/>
                </a:moveTo>
                <a:lnTo>
                  <a:pt x="4106991" y="0"/>
                </a:lnTo>
                <a:lnTo>
                  <a:pt x="4996132" y="0"/>
                </a:lnTo>
                <a:lnTo>
                  <a:pt x="5321419" y="0"/>
                </a:lnTo>
                <a:lnTo>
                  <a:pt x="5321419" y="6858000"/>
                </a:lnTo>
                <a:lnTo>
                  <a:pt x="4996132" y="6858000"/>
                </a:lnTo>
                <a:lnTo>
                  <a:pt x="4106991" y="6858000"/>
                </a:lnTo>
                <a:lnTo>
                  <a:pt x="3487759" y="6858000"/>
                </a:lnTo>
                <a:lnTo>
                  <a:pt x="3487759" y="3674652"/>
                </a:lnTo>
                <a:lnTo>
                  <a:pt x="3491766" y="3516180"/>
                </a:lnTo>
                <a:cubicBezTo>
                  <a:pt x="3491766" y="1695618"/>
                  <a:pt x="2108150" y="198217"/>
                  <a:pt x="335095" y="18153"/>
                </a:cubicBezTo>
                <a:lnTo>
                  <a:pt x="0" y="12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DF27B2-F7A4-40B4-BDD6-C34681D1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9297798" cy="3237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sz="6000" spc="300" dirty="0">
                <a:solidFill>
                  <a:srgbClr val="FFFFFF"/>
                </a:solidFill>
                <a:latin typeface="+mn-lt"/>
              </a:rPr>
              <a:t>CC BY Marina Thurner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86A1AC-FF2E-4AAF-9B73-339FE5EE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A766DE-722B-42D3-BD7B-23C5C69F0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EB6BD-953C-43D2-A30F-26B6D5919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C3A0E1-C070-4846-A341-B1E249ABA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1078231"/>
            <a:ext cx="12192607" cy="5779769"/>
          </a:xfrm>
          <a:custGeom>
            <a:avLst/>
            <a:gdLst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11845200 w 12192607"/>
              <a:gd name="connsiteY5" fmla="*/ 2214293 h 5779769"/>
              <a:gd name="connsiteX6" fmla="*/ 11845200 w 12192607"/>
              <a:gd name="connsiteY6" fmla="*/ 2214290 h 5779769"/>
              <a:gd name="connsiteX7" fmla="*/ 3758932 w 12192607"/>
              <a:gd name="connsiteY7" fmla="*/ 2214290 h 5779769"/>
              <a:gd name="connsiteX8" fmla="*/ 3758932 w 12192607"/>
              <a:gd name="connsiteY8" fmla="*/ 2216824 h 5779769"/>
              <a:gd name="connsiteX9" fmla="*/ 3658749 w 12192607"/>
              <a:gd name="connsiteY9" fmla="*/ 2214290 h 5779769"/>
              <a:gd name="connsiteX10" fmla="*/ 19494 w 12192607"/>
              <a:gd name="connsiteY10" fmla="*/ 5498408 h 5779769"/>
              <a:gd name="connsiteX11" fmla="*/ 5286 w 12192607"/>
              <a:gd name="connsiteY11" fmla="*/ 5779769 h 5779769"/>
              <a:gd name="connsiteX12" fmla="*/ 607 w 12192607"/>
              <a:gd name="connsiteY12" fmla="*/ 5779769 h 5779769"/>
              <a:gd name="connsiteX13" fmla="*/ 607 w 12192607"/>
              <a:gd name="connsiteY13" fmla="*/ 1275833 h 5779769"/>
              <a:gd name="connsiteX14" fmla="*/ 0 w 12192607"/>
              <a:gd name="connsiteY14" fmla="*/ 1275833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11845200 w 12192607"/>
              <a:gd name="connsiteY5" fmla="*/ 2214293 h 5779769"/>
              <a:gd name="connsiteX6" fmla="*/ 11845200 w 12192607"/>
              <a:gd name="connsiteY6" fmla="*/ 2214290 h 5779769"/>
              <a:gd name="connsiteX7" fmla="*/ 3758932 w 12192607"/>
              <a:gd name="connsiteY7" fmla="*/ 2214290 h 5779769"/>
              <a:gd name="connsiteX8" fmla="*/ 3658749 w 12192607"/>
              <a:gd name="connsiteY8" fmla="*/ 2214290 h 5779769"/>
              <a:gd name="connsiteX9" fmla="*/ 19494 w 12192607"/>
              <a:gd name="connsiteY9" fmla="*/ 5498408 h 5779769"/>
              <a:gd name="connsiteX10" fmla="*/ 5286 w 12192607"/>
              <a:gd name="connsiteY10" fmla="*/ 5779769 h 5779769"/>
              <a:gd name="connsiteX11" fmla="*/ 607 w 12192607"/>
              <a:gd name="connsiteY11" fmla="*/ 5779769 h 5779769"/>
              <a:gd name="connsiteX12" fmla="*/ 607 w 12192607"/>
              <a:gd name="connsiteY12" fmla="*/ 1275833 h 5779769"/>
              <a:gd name="connsiteX13" fmla="*/ 0 w 12192607"/>
              <a:gd name="connsiteY13" fmla="*/ 1275833 h 5779769"/>
              <a:gd name="connsiteX14" fmla="*/ 0 w 12192607"/>
              <a:gd name="connsiteY14" fmla="*/ 0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11845200 w 12192607"/>
              <a:gd name="connsiteY5" fmla="*/ 2214293 h 5779769"/>
              <a:gd name="connsiteX6" fmla="*/ 3758932 w 12192607"/>
              <a:gd name="connsiteY6" fmla="*/ 2214290 h 5779769"/>
              <a:gd name="connsiteX7" fmla="*/ 3658749 w 12192607"/>
              <a:gd name="connsiteY7" fmla="*/ 2214290 h 5779769"/>
              <a:gd name="connsiteX8" fmla="*/ 19494 w 12192607"/>
              <a:gd name="connsiteY8" fmla="*/ 5498408 h 5779769"/>
              <a:gd name="connsiteX9" fmla="*/ 5286 w 12192607"/>
              <a:gd name="connsiteY9" fmla="*/ 5779769 h 5779769"/>
              <a:gd name="connsiteX10" fmla="*/ 607 w 12192607"/>
              <a:gd name="connsiteY10" fmla="*/ 5779769 h 5779769"/>
              <a:gd name="connsiteX11" fmla="*/ 607 w 12192607"/>
              <a:gd name="connsiteY11" fmla="*/ 1275833 h 5779769"/>
              <a:gd name="connsiteX12" fmla="*/ 0 w 12192607"/>
              <a:gd name="connsiteY12" fmla="*/ 1275833 h 5779769"/>
              <a:gd name="connsiteX13" fmla="*/ 0 w 12192607"/>
              <a:gd name="connsiteY13" fmla="*/ 0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3758932 w 12192607"/>
              <a:gd name="connsiteY5" fmla="*/ 2214290 h 5779769"/>
              <a:gd name="connsiteX6" fmla="*/ 3658749 w 12192607"/>
              <a:gd name="connsiteY6" fmla="*/ 2214290 h 5779769"/>
              <a:gd name="connsiteX7" fmla="*/ 19494 w 12192607"/>
              <a:gd name="connsiteY7" fmla="*/ 5498408 h 5779769"/>
              <a:gd name="connsiteX8" fmla="*/ 5286 w 12192607"/>
              <a:gd name="connsiteY8" fmla="*/ 5779769 h 5779769"/>
              <a:gd name="connsiteX9" fmla="*/ 607 w 12192607"/>
              <a:gd name="connsiteY9" fmla="*/ 5779769 h 5779769"/>
              <a:gd name="connsiteX10" fmla="*/ 607 w 12192607"/>
              <a:gd name="connsiteY10" fmla="*/ 1275833 h 5779769"/>
              <a:gd name="connsiteX11" fmla="*/ 0 w 12192607"/>
              <a:gd name="connsiteY11" fmla="*/ 1275833 h 5779769"/>
              <a:gd name="connsiteX12" fmla="*/ 0 w 12192607"/>
              <a:gd name="connsiteY12" fmla="*/ 0 h 5779769"/>
              <a:gd name="connsiteX0" fmla="*/ 0 w 12192607"/>
              <a:gd name="connsiteY0" fmla="*/ 0 h 5779769"/>
              <a:gd name="connsiteX1" fmla="*/ 12192607 w 12192607"/>
              <a:gd name="connsiteY1" fmla="*/ 0 h 5779769"/>
              <a:gd name="connsiteX2" fmla="*/ 12192607 w 12192607"/>
              <a:gd name="connsiteY2" fmla="*/ 614088 h 5779769"/>
              <a:gd name="connsiteX3" fmla="*/ 12192607 w 12192607"/>
              <a:gd name="connsiteY3" fmla="*/ 1275833 h 5779769"/>
              <a:gd name="connsiteX4" fmla="*/ 12192607 w 12192607"/>
              <a:gd name="connsiteY4" fmla="*/ 2214293 h 5779769"/>
              <a:gd name="connsiteX5" fmla="*/ 3658749 w 12192607"/>
              <a:gd name="connsiteY5" fmla="*/ 2214290 h 5779769"/>
              <a:gd name="connsiteX6" fmla="*/ 19494 w 12192607"/>
              <a:gd name="connsiteY6" fmla="*/ 5498408 h 5779769"/>
              <a:gd name="connsiteX7" fmla="*/ 5286 w 12192607"/>
              <a:gd name="connsiteY7" fmla="*/ 5779769 h 5779769"/>
              <a:gd name="connsiteX8" fmla="*/ 607 w 12192607"/>
              <a:gd name="connsiteY8" fmla="*/ 5779769 h 5779769"/>
              <a:gd name="connsiteX9" fmla="*/ 607 w 12192607"/>
              <a:gd name="connsiteY9" fmla="*/ 1275833 h 5779769"/>
              <a:gd name="connsiteX10" fmla="*/ 0 w 12192607"/>
              <a:gd name="connsiteY10" fmla="*/ 1275833 h 5779769"/>
              <a:gd name="connsiteX11" fmla="*/ 0 w 12192607"/>
              <a:gd name="connsiteY11" fmla="*/ 0 h 5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607" h="5779769">
                <a:moveTo>
                  <a:pt x="0" y="0"/>
                </a:moveTo>
                <a:lnTo>
                  <a:pt x="12192607" y="0"/>
                </a:lnTo>
                <a:lnTo>
                  <a:pt x="12192607" y="614088"/>
                </a:lnTo>
                <a:lnTo>
                  <a:pt x="12192607" y="1275833"/>
                </a:lnTo>
                <a:lnTo>
                  <a:pt x="12192607" y="2214293"/>
                </a:lnTo>
                <a:lnTo>
                  <a:pt x="3658749" y="2214290"/>
                </a:lnTo>
                <a:cubicBezTo>
                  <a:pt x="1764684" y="2214290"/>
                  <a:pt x="206827" y="3653768"/>
                  <a:pt x="19494" y="5498408"/>
                </a:cubicBezTo>
                <a:lnTo>
                  <a:pt x="5286" y="5779769"/>
                </a:lnTo>
                <a:lnTo>
                  <a:pt x="607" y="5779769"/>
                </a:lnTo>
                <a:lnTo>
                  <a:pt x="607" y="1275833"/>
                </a:lnTo>
                <a:lnTo>
                  <a:pt x="0" y="12758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9B2394-83A9-4596-9FEA-51F94833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597208"/>
            <a:ext cx="3132577" cy="3260792"/>
          </a:xfrm>
          <a:custGeom>
            <a:avLst/>
            <a:gdLst>
              <a:gd name="connsiteX0" fmla="*/ 3132577 w 3132577"/>
              <a:gd name="connsiteY0" fmla="*/ 0 h 3260792"/>
              <a:gd name="connsiteX1" fmla="*/ 3132577 w 3132577"/>
              <a:gd name="connsiteY1" fmla="*/ 3260792 h 3260792"/>
              <a:gd name="connsiteX2" fmla="*/ 0 w 3132577"/>
              <a:gd name="connsiteY2" fmla="*/ 3260792 h 3260792"/>
              <a:gd name="connsiteX3" fmla="*/ 49518 w 3132577"/>
              <a:gd name="connsiteY3" fmla="*/ 3254500 h 3260792"/>
              <a:gd name="connsiteX4" fmla="*/ 3131620 w 3132577"/>
              <a:gd name="connsiteY4" fmla="*/ 12589 h 326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2577" h="3260792">
                <a:moveTo>
                  <a:pt x="3132577" y="0"/>
                </a:moveTo>
                <a:lnTo>
                  <a:pt x="3132577" y="3260792"/>
                </a:lnTo>
                <a:lnTo>
                  <a:pt x="0" y="3260792"/>
                </a:lnTo>
                <a:lnTo>
                  <a:pt x="49518" y="3254500"/>
                </a:lnTo>
                <a:cubicBezTo>
                  <a:pt x="1684321" y="3004707"/>
                  <a:pt x="2963023" y="1672736"/>
                  <a:pt x="3131620" y="125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60AE7C9-474D-484E-B052-BE20CEFC4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129" y="0"/>
            <a:ext cx="5239871" cy="6858000"/>
          </a:xfrm>
          <a:custGeom>
            <a:avLst/>
            <a:gdLst>
              <a:gd name="connsiteX0" fmla="*/ 0 w 5321419"/>
              <a:gd name="connsiteY0" fmla="*/ 0 h 6858000"/>
              <a:gd name="connsiteX1" fmla="*/ 4106991 w 5321419"/>
              <a:gd name="connsiteY1" fmla="*/ 0 h 6858000"/>
              <a:gd name="connsiteX2" fmla="*/ 4996132 w 5321419"/>
              <a:gd name="connsiteY2" fmla="*/ 0 h 6858000"/>
              <a:gd name="connsiteX3" fmla="*/ 5321419 w 5321419"/>
              <a:gd name="connsiteY3" fmla="*/ 0 h 6858000"/>
              <a:gd name="connsiteX4" fmla="*/ 5321419 w 5321419"/>
              <a:gd name="connsiteY4" fmla="*/ 6858000 h 6858000"/>
              <a:gd name="connsiteX5" fmla="*/ 4996132 w 5321419"/>
              <a:gd name="connsiteY5" fmla="*/ 6858000 h 6858000"/>
              <a:gd name="connsiteX6" fmla="*/ 4106991 w 5321419"/>
              <a:gd name="connsiteY6" fmla="*/ 6858000 h 6858000"/>
              <a:gd name="connsiteX7" fmla="*/ 3487759 w 5321419"/>
              <a:gd name="connsiteY7" fmla="*/ 6858000 h 6858000"/>
              <a:gd name="connsiteX8" fmla="*/ 3487759 w 5321419"/>
              <a:gd name="connsiteY8" fmla="*/ 3674652 h 6858000"/>
              <a:gd name="connsiteX9" fmla="*/ 3491766 w 5321419"/>
              <a:gd name="connsiteY9" fmla="*/ 3516180 h 6858000"/>
              <a:gd name="connsiteX10" fmla="*/ 335095 w 5321419"/>
              <a:gd name="connsiteY10" fmla="*/ 18153 h 6858000"/>
              <a:gd name="connsiteX11" fmla="*/ 0 w 5321419"/>
              <a:gd name="connsiteY11" fmla="*/ 12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1419" h="6858000">
                <a:moveTo>
                  <a:pt x="0" y="0"/>
                </a:moveTo>
                <a:lnTo>
                  <a:pt x="4106991" y="0"/>
                </a:lnTo>
                <a:lnTo>
                  <a:pt x="4996132" y="0"/>
                </a:lnTo>
                <a:lnTo>
                  <a:pt x="5321419" y="0"/>
                </a:lnTo>
                <a:lnTo>
                  <a:pt x="5321419" y="6858000"/>
                </a:lnTo>
                <a:lnTo>
                  <a:pt x="4996132" y="6858000"/>
                </a:lnTo>
                <a:lnTo>
                  <a:pt x="4106991" y="6858000"/>
                </a:lnTo>
                <a:lnTo>
                  <a:pt x="3487759" y="6858000"/>
                </a:lnTo>
                <a:lnTo>
                  <a:pt x="3487759" y="3674652"/>
                </a:lnTo>
                <a:lnTo>
                  <a:pt x="3491766" y="3516180"/>
                </a:lnTo>
                <a:cubicBezTo>
                  <a:pt x="3491766" y="1695618"/>
                  <a:pt x="2108150" y="198217"/>
                  <a:pt x="335095" y="18153"/>
                </a:cubicBezTo>
                <a:lnTo>
                  <a:pt x="0" y="12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420ADF-0BAE-4B10-AB6D-F2BDB19E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7315200" cy="42637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spc="600" dirty="0" err="1">
                <a:solidFill>
                  <a:srgbClr val="FFFFFF"/>
                </a:solidFill>
                <a:latin typeface="+mn-lt"/>
              </a:rPr>
              <a:t>Unterrichtsplanung</a:t>
            </a:r>
            <a:r>
              <a:rPr lang="en-US" sz="5100" spc="600" dirty="0">
                <a:solidFill>
                  <a:srgbClr val="FFFFFF"/>
                </a:solidFill>
                <a:latin typeface="+mn-lt"/>
              </a:rPr>
              <a:t> via Zoom: Thema </a:t>
            </a:r>
            <a:r>
              <a:rPr lang="en-US" sz="5100" spc="600" dirty="0" err="1">
                <a:solidFill>
                  <a:srgbClr val="FFFFFF"/>
                </a:solidFill>
                <a:latin typeface="+mn-lt"/>
              </a:rPr>
              <a:t>Medien</a:t>
            </a:r>
            <a:endParaRPr lang="en-US" sz="5100" spc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6F099AC-AC11-4D0E-92FA-6FA1C9B04F30}"/>
              </a:ext>
            </a:extLst>
          </p:cNvPr>
          <p:cNvSpPr/>
          <p:nvPr/>
        </p:nvSpPr>
        <p:spPr>
          <a:xfrm>
            <a:off x="0" y="-22021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A0A306-1361-4BBF-A527-4F47D698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6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6DCE08-39A5-49F6-9F5B-61786BFF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>
            <a:normAutofit/>
          </a:bodyPr>
          <a:lstStyle/>
          <a:p>
            <a:r>
              <a:rPr lang="de-AT" b="1" spc="300" dirty="0">
                <a:solidFill>
                  <a:srgbClr val="FFFFFF"/>
                </a:solidFill>
                <a:latin typeface="+mn-lt"/>
              </a:rPr>
              <a:t>PPP und PDFs/DOCs</a:t>
            </a:r>
          </a:p>
        </p:txBody>
      </p:sp>
      <p:pic>
        <p:nvPicPr>
          <p:cNvPr id="7" name="Graphic 6" descr="Bleistift">
            <a:extLst>
              <a:ext uri="{FF2B5EF4-FFF2-40B4-BE49-F238E27FC236}">
                <a16:creationId xmlns:a16="http://schemas.microsoft.com/office/drawing/2014/main" id="{40F00F0A-EA6F-4C8B-B933-99C57421C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4457" y="2634098"/>
            <a:ext cx="3583888" cy="3583888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7A19DD-AA48-4D46-806D-1FD41CE82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59" y="2364383"/>
            <a:ext cx="9914860" cy="4123318"/>
          </a:xfrm>
        </p:spPr>
        <p:txBody>
          <a:bodyPr>
            <a:normAutofit fontScale="85000" lnSpcReduction="20000"/>
          </a:bodyPr>
          <a:lstStyle/>
          <a:p>
            <a:r>
              <a:rPr lang="de-AT" sz="2200" b="1" dirty="0"/>
              <a:t>Power Point Präsentation </a:t>
            </a:r>
          </a:p>
          <a:p>
            <a:r>
              <a:rPr lang="de-AT" sz="2200" b="1" dirty="0"/>
              <a:t>PDFs/DOCs:</a:t>
            </a:r>
            <a:endParaRPr lang="de-AT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Überschriften zu Bildern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Unterschiede Print und Onlinemedien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Thema 1 W-Fragen und neue Wörter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Thema 2 W-Fragen und neue Wörter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Thema 3 W-Fragen und neue Wörter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Säulendiagramm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Kreisdiagramm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de-AT" dirty="0"/>
              <a:t>Balkendiagramm</a:t>
            </a:r>
          </a:p>
          <a:p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ECBD23-7723-4356-80D2-EE3AB9B9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7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AE795-BA91-4D24-B45B-CA539A55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A83FC4-8A89-41FD-BA54-8366B8858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99AC0-A40F-488D-A09F-9D261CE19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FA6BAD-3D4C-4041-8990-1843C1A2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2600" y="1"/>
            <a:ext cx="3469774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0C8C773-3A73-476B-9104-33B88EFC0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5211" y="-1788490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A9E331-4818-43B4-8F65-A26DCA8F7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45211" y="1712290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D2161-18F9-4857-AD86-D3E32CA9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79" y="1824612"/>
            <a:ext cx="7740203" cy="3354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spc="300" dirty="0">
                <a:solidFill>
                  <a:schemeClr val="bg1"/>
                </a:solidFill>
                <a:latin typeface="+mn-lt"/>
              </a:rPr>
              <a:t>Was sehen Sie auf den folgenden Bildern?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E6FC36-1DFC-4663-A967-4EA55A7B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9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3EBC436-C84D-4474-A124-444DE4E39052}"/>
              </a:ext>
            </a:extLst>
          </p:cNvPr>
          <p:cNvSpPr/>
          <p:nvPr/>
        </p:nvSpPr>
        <p:spPr>
          <a:xfrm>
            <a:off x="0" y="-22022"/>
            <a:ext cx="12192000" cy="68800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A7D20C4-5C66-4781-9964-9710ED62939D}"/>
              </a:ext>
            </a:extLst>
          </p:cNvPr>
          <p:cNvSpPr/>
          <p:nvPr/>
        </p:nvSpPr>
        <p:spPr>
          <a:xfrm>
            <a:off x="905256" y="6189766"/>
            <a:ext cx="1468672" cy="2578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1000" dirty="0">
                <a:solidFill>
                  <a:srgbClr val="8C8C8C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Bilder: </a:t>
            </a:r>
            <a:r>
              <a:rPr lang="de-AT" sz="1000" dirty="0" err="1">
                <a:solidFill>
                  <a:srgbClr val="8C8C8C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nhaltsplatzhalter 4" descr="Ein Bild, das Reptil, Eidechse, draußen, Rock enthält.&#10;&#10;Automatisch generierte Beschreibung">
            <a:extLst>
              <a:ext uri="{FF2B5EF4-FFF2-40B4-BE49-F238E27FC236}">
                <a16:creationId xmlns:a16="http://schemas.microsoft.com/office/drawing/2014/main" id="{F986F1CB-D08D-4D04-8D78-181D79023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4" y="410343"/>
            <a:ext cx="2989408" cy="1845025"/>
          </a:xfrm>
        </p:spPr>
      </p:pic>
      <p:pic>
        <p:nvPicPr>
          <p:cNvPr id="8" name="Grafik 7" descr="Ein Bild, das Skifahren, draußen, Schnee, Steigung enthält.&#10;&#10;Automatisch generierte Beschreibung">
            <a:extLst>
              <a:ext uri="{FF2B5EF4-FFF2-40B4-BE49-F238E27FC236}">
                <a16:creationId xmlns:a16="http://schemas.microsoft.com/office/drawing/2014/main" id="{A16E1795-E80C-4C48-9E11-E35D3027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76" y="691694"/>
            <a:ext cx="3252574" cy="2159912"/>
          </a:xfrm>
          <a:prstGeom prst="rect">
            <a:avLst/>
          </a:prstGeom>
        </p:spPr>
      </p:pic>
      <p:pic>
        <p:nvPicPr>
          <p:cNvPr id="22" name="Grafik 21" descr="Ein Bild, das Natur, Berg enthält.&#10;&#10;Automatisch generierte Beschreibung">
            <a:extLst>
              <a:ext uri="{FF2B5EF4-FFF2-40B4-BE49-F238E27FC236}">
                <a16:creationId xmlns:a16="http://schemas.microsoft.com/office/drawing/2014/main" id="{FE293DF3-B51B-4011-8AC4-1CE9D32D1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08" y="3805112"/>
            <a:ext cx="3653305" cy="2386065"/>
          </a:xfrm>
          <a:prstGeom prst="rect">
            <a:avLst/>
          </a:prstGeom>
        </p:spPr>
      </p:pic>
      <p:pic>
        <p:nvPicPr>
          <p:cNvPr id="24" name="Grafik 23" descr="Ein Bild, das Brille, Zubehör, Sonnenbrille enthält.&#10;&#10;Automatisch generierte Beschreibung">
            <a:extLst>
              <a:ext uri="{FF2B5EF4-FFF2-40B4-BE49-F238E27FC236}">
                <a16:creationId xmlns:a16="http://schemas.microsoft.com/office/drawing/2014/main" id="{1A3A1DD9-9BB2-4793-836A-CC017D5EA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8" y="3747751"/>
            <a:ext cx="3326352" cy="2214103"/>
          </a:xfrm>
          <a:prstGeom prst="rect">
            <a:avLst/>
          </a:prstGeom>
        </p:spPr>
      </p:pic>
      <p:pic>
        <p:nvPicPr>
          <p:cNvPr id="26" name="Grafik 2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3AC057-A4B6-4D8D-B4C2-FA7D61DACD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65" y="553672"/>
            <a:ext cx="3882996" cy="2584619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B525228-F2DE-470C-9D94-80A00830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6A94D35-1708-4DB0-828E-8BC5BE9A5BBA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354C61-49A8-4287-ADCA-FCCD0987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345056"/>
            <a:ext cx="10753344" cy="1329004"/>
          </a:xfrm>
        </p:spPr>
        <p:txBody>
          <a:bodyPr/>
          <a:lstStyle/>
          <a:p>
            <a:r>
              <a:rPr lang="de-AT" dirty="0">
                <a:solidFill>
                  <a:schemeClr val="bg1"/>
                </a:solidFill>
                <a:latin typeface="+mn-lt"/>
              </a:rPr>
              <a:t>Ordnen Sie den Bildern Schlagzeilen zu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BDE273-0EB2-44D7-98B2-F2D799A8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70" y="2019116"/>
            <a:ext cx="9914860" cy="4123318"/>
          </a:xfrm>
        </p:spPr>
        <p:txBody>
          <a:bodyPr/>
          <a:lstStyle/>
          <a:p>
            <a:r>
              <a:rPr lang="de-AT" sz="3200" dirty="0">
                <a:hlinkClick r:id="rId2"/>
              </a:rPr>
              <a:t>https://learningapps.org/view20849303</a:t>
            </a:r>
            <a:endParaRPr lang="de-AT" sz="3200" dirty="0"/>
          </a:p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33F9B2-4E53-47F7-8111-58243312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98" y="2734682"/>
            <a:ext cx="7240004" cy="389784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A1D02-89C4-4AD3-B9B5-D6CFADC4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6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5EB85-EE8C-491E-A21C-BF205AC4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7723ECC-108C-4AE4-BA0F-C754810BD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7984"/>
              </p:ext>
            </p:extLst>
          </p:nvPr>
        </p:nvGraphicFramePr>
        <p:xfrm>
          <a:off x="-42164" y="0"/>
          <a:ext cx="5716476" cy="69234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716476">
                  <a:extLst>
                    <a:ext uri="{9D8B030D-6E8A-4147-A177-3AD203B41FA5}">
                      <a16:colId xmlns:a16="http://schemas.microsoft.com/office/drawing/2014/main" val="1457482465"/>
                    </a:ext>
                  </a:extLst>
                </a:gridCol>
              </a:tblGrid>
              <a:tr h="1996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AT" sz="4400" spc="600" dirty="0">
                          <a:effectLst/>
                        </a:rPr>
                        <a:t>Schlagzeilen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de-AT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4" marR="61024" marT="0" marB="0"/>
                </a:tc>
                <a:extLst>
                  <a:ext uri="{0D108BD9-81ED-4DB2-BD59-A6C34878D82A}">
                    <a16:rowId xmlns:a16="http://schemas.microsoft.com/office/drawing/2014/main" val="2640261207"/>
                  </a:ext>
                </a:extLst>
              </a:tr>
              <a:tr h="856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2000" kern="1800" spc="300" dirty="0">
                          <a:effectLst/>
                        </a:rPr>
                        <a:t>13,5 Millimeter: Kleinstes Reptil der Welt entdeckt</a:t>
                      </a:r>
                      <a:endParaRPr lang="de-AT" sz="2000" spc="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/>
                </a:tc>
                <a:extLst>
                  <a:ext uri="{0D108BD9-81ED-4DB2-BD59-A6C34878D82A}">
                    <a16:rowId xmlns:a16="http://schemas.microsoft.com/office/drawing/2014/main" val="3664402406"/>
                  </a:ext>
                </a:extLst>
              </a:tr>
              <a:tr h="8176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2000" kern="1800" spc="300" dirty="0">
                          <a:effectLst/>
                        </a:rPr>
                        <a:t>Viele Anmeldungen für Corona-Schutz-Impfung in der Steiermark</a:t>
                      </a:r>
                      <a:endParaRPr lang="de-AT" sz="2000" spc="3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024" marR="61024" marT="0" marB="0"/>
                </a:tc>
                <a:extLst>
                  <a:ext uri="{0D108BD9-81ED-4DB2-BD59-A6C34878D82A}">
                    <a16:rowId xmlns:a16="http://schemas.microsoft.com/office/drawing/2014/main" val="3535756468"/>
                  </a:ext>
                </a:extLst>
              </a:tr>
              <a:tr h="790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de-AT" sz="2000" spc="300" dirty="0">
                          <a:effectLst/>
                        </a:rPr>
                        <a:t>Wissen aus Graz: Brille mit eingebautem Kopfhörer</a:t>
                      </a:r>
                      <a:endParaRPr lang="de-AT" sz="2000" spc="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/>
                </a:tc>
                <a:extLst>
                  <a:ext uri="{0D108BD9-81ED-4DB2-BD59-A6C34878D82A}">
                    <a16:rowId xmlns:a16="http://schemas.microsoft.com/office/drawing/2014/main" val="205302166"/>
                  </a:ext>
                </a:extLst>
              </a:tr>
              <a:tr h="420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kern="1800" spc="300" dirty="0">
                          <a:effectLst/>
                        </a:rPr>
                        <a:t>2 Ski-Tourengeher starben in Tirol durch eine Lawine</a:t>
                      </a:r>
                      <a:endParaRPr lang="de-AT" sz="2000" b="1" spc="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/>
                </a:tc>
                <a:extLst>
                  <a:ext uri="{0D108BD9-81ED-4DB2-BD59-A6C34878D82A}">
                    <a16:rowId xmlns:a16="http://schemas.microsoft.com/office/drawing/2014/main" val="4218972739"/>
                  </a:ext>
                </a:extLst>
              </a:tr>
              <a:tr h="7187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kern="1200" spc="300" dirty="0">
                          <a:effectLst/>
                        </a:rPr>
                        <a:t>Indonesischer Vulkan Merapi spuckt Asche und Gestein</a:t>
                      </a:r>
                    </a:p>
                  </a:txBody>
                  <a:tcPr marL="61024" marR="61024" marT="0" marB="0"/>
                </a:tc>
                <a:extLst>
                  <a:ext uri="{0D108BD9-81ED-4DB2-BD59-A6C34878D82A}">
                    <a16:rowId xmlns:a16="http://schemas.microsoft.com/office/drawing/2014/main" val="4287609039"/>
                  </a:ext>
                </a:extLst>
              </a:tr>
              <a:tr h="1133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kern="1200" spc="300" dirty="0">
                        <a:effectLst/>
                      </a:endParaRPr>
                    </a:p>
                  </a:txBody>
                  <a:tcPr marL="61024" marR="61024" marT="0" marB="0"/>
                </a:tc>
                <a:extLst>
                  <a:ext uri="{0D108BD9-81ED-4DB2-BD59-A6C34878D82A}">
                    <a16:rowId xmlns:a16="http://schemas.microsoft.com/office/drawing/2014/main" val="1642720830"/>
                  </a:ext>
                </a:extLst>
              </a:tr>
            </a:tbl>
          </a:graphicData>
        </a:graphic>
      </p:graphicFrame>
      <p:pic>
        <p:nvPicPr>
          <p:cNvPr id="17" name="Grafik 16" descr="Ein Bild, das Reptil, Eidechse, draußen, Rock enthält.&#10;&#10;Automatisch generierte Beschreibung">
            <a:extLst>
              <a:ext uri="{FF2B5EF4-FFF2-40B4-BE49-F238E27FC236}">
                <a16:creationId xmlns:a16="http://schemas.microsoft.com/office/drawing/2014/main" id="{43931C48-96E9-4708-BABC-588170197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59" y="1337118"/>
            <a:ext cx="3006691" cy="1855692"/>
          </a:xfrm>
          <a:prstGeom prst="rect">
            <a:avLst/>
          </a:prstGeom>
        </p:spPr>
      </p:pic>
      <p:pic>
        <p:nvPicPr>
          <p:cNvPr id="19" name="Grafik 18" descr="Ein Bild, das Skifahren, draußen, Schnee, Steigung enthält.&#10;&#10;Automatisch generierte Beschreibung">
            <a:extLst>
              <a:ext uri="{FF2B5EF4-FFF2-40B4-BE49-F238E27FC236}">
                <a16:creationId xmlns:a16="http://schemas.microsoft.com/office/drawing/2014/main" id="{3608BA6A-9323-405A-94D2-6F041A862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59" y="3665191"/>
            <a:ext cx="2787893" cy="1851335"/>
          </a:xfrm>
          <a:prstGeom prst="rect">
            <a:avLst/>
          </a:prstGeom>
        </p:spPr>
      </p:pic>
      <p:pic>
        <p:nvPicPr>
          <p:cNvPr id="21" name="Grafik 20" descr="Ein Bild, das Natur, Berg enthält.&#10;&#10;Automatisch generierte Beschreibung">
            <a:extLst>
              <a:ext uri="{FF2B5EF4-FFF2-40B4-BE49-F238E27FC236}">
                <a16:creationId xmlns:a16="http://schemas.microsoft.com/office/drawing/2014/main" id="{1E5F863A-DEEA-426B-AC42-F46AFF732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87" y="590668"/>
            <a:ext cx="2753352" cy="1798283"/>
          </a:xfrm>
          <a:prstGeom prst="rect">
            <a:avLst/>
          </a:prstGeom>
        </p:spPr>
      </p:pic>
      <p:pic>
        <p:nvPicPr>
          <p:cNvPr id="23" name="Grafik 22" descr="Ein Bild, das Brille, Zubehör, Sonnenbrille enthält.&#10;&#10;Automatisch generierte Beschreibung">
            <a:extLst>
              <a:ext uri="{FF2B5EF4-FFF2-40B4-BE49-F238E27FC236}">
                <a16:creationId xmlns:a16="http://schemas.microsoft.com/office/drawing/2014/main" id="{76E23F3A-A42B-407C-A8BF-BC54F3A50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45" y="2510340"/>
            <a:ext cx="2787894" cy="1855692"/>
          </a:xfrm>
          <a:prstGeom prst="rect">
            <a:avLst/>
          </a:prstGeom>
        </p:spPr>
      </p:pic>
      <p:pic>
        <p:nvPicPr>
          <p:cNvPr id="25" name="Grafik 2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0B4AA10-CFAB-4DF3-BBEB-825C918D7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89" y="4739781"/>
            <a:ext cx="2938003" cy="195560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39DCC1-5126-4701-968C-D986817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6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81E2D99-04C1-4ABF-9294-3A5FD9570B3F}"/>
              </a:ext>
            </a:extLst>
          </p:cNvPr>
          <p:cNvSpPr/>
          <p:nvPr/>
        </p:nvSpPr>
        <p:spPr>
          <a:xfrm>
            <a:off x="0" y="0"/>
            <a:ext cx="12192000" cy="1674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ED6C66-C983-47E4-8D9C-4FFBC130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47" y="237491"/>
            <a:ext cx="11405506" cy="1329004"/>
          </a:xfrm>
        </p:spPr>
        <p:txBody>
          <a:bodyPr/>
          <a:lstStyle/>
          <a:p>
            <a:r>
              <a:rPr lang="de-AT" spc="300" dirty="0">
                <a:solidFill>
                  <a:schemeClr val="bg1"/>
                </a:solidFill>
                <a:latin typeface="+mn-lt"/>
              </a:rPr>
              <a:t>Finden Sie eine Schlagzeile zu den Bildern: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5115D8-4E20-49F0-88C6-AF521147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5817140" cy="4123318"/>
          </a:xfrm>
        </p:spPr>
        <p:txBody>
          <a:bodyPr>
            <a:norm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C2A5552-8A81-40B6-ADDA-E2527309FFB7}"/>
              </a:ext>
            </a:extLst>
          </p:cNvPr>
          <p:cNvSpPr/>
          <p:nvPr/>
        </p:nvSpPr>
        <p:spPr>
          <a:xfrm>
            <a:off x="5389394" y="1805269"/>
            <a:ext cx="6527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spc="300" dirty="0">
                <a:cs typeface="Arial" panose="020B0604020202020204" pitchFamily="34" charset="0"/>
              </a:rPr>
              <a:t>„30 Kilometer Höhe! Heißluftballon soll Touristen zum Weltall bringen“</a:t>
            </a:r>
          </a:p>
          <a:p>
            <a:r>
              <a:rPr lang="de-AT" sz="1200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D39499-AAEA-4338-8E3E-0FD49B852A92}"/>
              </a:ext>
            </a:extLst>
          </p:cNvPr>
          <p:cNvSpPr/>
          <p:nvPr/>
        </p:nvSpPr>
        <p:spPr>
          <a:xfrm>
            <a:off x="16058" y="661824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Quelle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89FA40-D532-49DF-B953-47F1CA16020F}"/>
              </a:ext>
            </a:extLst>
          </p:cNvPr>
          <p:cNvSpPr/>
          <p:nvPr/>
        </p:nvSpPr>
        <p:spPr>
          <a:xfrm>
            <a:off x="128789" y="1791481"/>
            <a:ext cx="5260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spc="300" dirty="0">
                <a:cs typeface="Arial" panose="020B0604020202020204" pitchFamily="34" charset="0"/>
              </a:rPr>
              <a:t>„Heute ist der Internationale Tag der Jogging-Hose“</a:t>
            </a:r>
          </a:p>
        </p:txBody>
      </p:sp>
      <p:pic>
        <p:nvPicPr>
          <p:cNvPr id="12" name="Grafik 11" descr="Ein Bild, das Kleidung, rot, Hose, Person enthält.&#10;&#10;Automatisch generierte Beschreibung">
            <a:extLst>
              <a:ext uri="{FF2B5EF4-FFF2-40B4-BE49-F238E27FC236}">
                <a16:creationId xmlns:a16="http://schemas.microsoft.com/office/drawing/2014/main" id="{B62A3813-0145-4ED2-91A8-75DBE1379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13176"/>
            <a:ext cx="2431449" cy="3420513"/>
          </a:xfrm>
          <a:prstGeom prst="rect">
            <a:avLst/>
          </a:prstGeom>
        </p:spPr>
      </p:pic>
      <p:pic>
        <p:nvPicPr>
          <p:cNvPr id="14" name="Grafik 13" descr="Ein Bild, das Himmel, draußen, Ballon, Transport enthält.&#10;&#10;Automatisch generierte Beschreibung">
            <a:extLst>
              <a:ext uri="{FF2B5EF4-FFF2-40B4-BE49-F238E27FC236}">
                <a16:creationId xmlns:a16="http://schemas.microsoft.com/office/drawing/2014/main" id="{153486B1-D31F-4C02-95EA-2837A3850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07" y="2986414"/>
            <a:ext cx="4365091" cy="291233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F8529-2DF8-4D14-ABA7-C4FE7F4F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 BY Marina Thurner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Overlay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2E8E7"/>
      </a:lt2>
      <a:accent1>
        <a:srgbClr val="DD7F91"/>
      </a:accent1>
      <a:accent2>
        <a:srgbClr val="D67D63"/>
      </a:accent2>
      <a:accent3>
        <a:srgbClr val="C59D54"/>
      </a:accent3>
      <a:accent4>
        <a:srgbClr val="A2A84E"/>
      </a:accent4>
      <a:accent5>
        <a:srgbClr val="8AAD64"/>
      </a:accent5>
      <a:accent6>
        <a:srgbClr val="5FB755"/>
      </a:accent6>
      <a:hlink>
        <a:srgbClr val="568E84"/>
      </a:hlink>
      <a:folHlink>
        <a:srgbClr val="7F7F7F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Breitbild</PresentationFormat>
  <Paragraphs>115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Arial Nova Light</vt:lpstr>
      <vt:lpstr>Calibri</vt:lpstr>
      <vt:lpstr>Courier New</vt:lpstr>
      <vt:lpstr>Elephant</vt:lpstr>
      <vt:lpstr>Helvetica</vt:lpstr>
      <vt:lpstr>Wingdings</vt:lpstr>
      <vt:lpstr>ModOverlayVTI</vt:lpstr>
      <vt:lpstr>Lehrgang AlbaIntensiv  Praxisplanung &amp; Unterrichtssequenz</vt:lpstr>
      <vt:lpstr>Lernziele</vt:lpstr>
      <vt:lpstr>Unterrichtsplanung via Zoom: Thema Medien</vt:lpstr>
      <vt:lpstr>PPP und PDFs/DOCs</vt:lpstr>
      <vt:lpstr>Was sehen Sie auf den folgenden Bildern?</vt:lpstr>
      <vt:lpstr>PowerPoint-Präsentation</vt:lpstr>
      <vt:lpstr>Ordnen Sie den Bildern Schlagzeilen zu</vt:lpstr>
      <vt:lpstr>PowerPoint-Präsentation</vt:lpstr>
      <vt:lpstr>Finden Sie eine Schlagzeile zu den Bildern:</vt:lpstr>
      <vt:lpstr>Welche Rubriken kennen Sie?</vt:lpstr>
      <vt:lpstr>Österreichische Zeitungen und Zeitschriften</vt:lpstr>
      <vt:lpstr>Ordnen Sie die Teile einer Zeitung zu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na</vt:lpstr>
      <vt:lpstr>„Corona das Thema Nr. 1 in den Nachrichten“</vt:lpstr>
      <vt:lpstr>PowerPoint-Präsentation</vt:lpstr>
      <vt:lpstr>Diagramme</vt:lpstr>
      <vt:lpstr>Das Kreisdiagramm</vt:lpstr>
      <vt:lpstr>Das Säulendiagramm</vt:lpstr>
      <vt:lpstr>Das Balkendiagramm</vt:lpstr>
      <vt:lpstr>Das Kurvendiagramm/ Liniendiagramm</vt:lpstr>
      <vt:lpstr>Gruppenarbeit „Gruppenpuzzle“</vt:lpstr>
      <vt:lpstr>Ein Quiz zum Schluss</vt:lpstr>
      <vt:lpstr>Fragen, Feedback, Austausch etc.</vt:lpstr>
      <vt:lpstr>CC BY Marina Thurner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Lehrgang AlbaIntensiv  Praxisplanung &amp; Unterrichtssequenz</dc:title>
  <dc:creator>THURNER, Marina</dc:creator>
  <cp:lastModifiedBy>Katja Burgstaller</cp:lastModifiedBy>
  <cp:revision>12</cp:revision>
  <dcterms:created xsi:type="dcterms:W3CDTF">2021-02-10T16:39:20Z</dcterms:created>
  <dcterms:modified xsi:type="dcterms:W3CDTF">2021-07-19T06:08:20Z</dcterms:modified>
</cp:coreProperties>
</file>